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58" r:id="rId2"/>
    <p:sldId id="263" r:id="rId3"/>
    <p:sldId id="278" r:id="rId4"/>
    <p:sldId id="279" r:id="rId5"/>
    <p:sldId id="260" r:id="rId6"/>
    <p:sldId id="276" r:id="rId7"/>
    <p:sldId id="277" r:id="rId8"/>
    <p:sldId id="261" r:id="rId9"/>
    <p:sldId id="262" r:id="rId10"/>
    <p:sldId id="271" r:id="rId11"/>
    <p:sldId id="280" r:id="rId12"/>
    <p:sldId id="281" r:id="rId13"/>
    <p:sldId id="282" r:id="rId14"/>
    <p:sldId id="283" r:id="rId15"/>
    <p:sldId id="284" r:id="rId16"/>
    <p:sldId id="267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Montserrat" panose="00000500000000000000" pitchFamily="2" charset="-52"/>
      <p:regular r:id="rId25"/>
      <p:bold r:id="rId26"/>
    </p:embeddedFont>
    <p:embeddedFont>
      <p:font typeface="Montserrat ExtraBold" panose="00000900000000000000" pitchFamily="2" charset="-52"/>
      <p:bold r:id="rId2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49DDD95-C370-4FCC-9E2F-F7BBA4B6AE88}">
          <p14:sldIdLst>
            <p14:sldId id="258"/>
            <p14:sldId id="263"/>
            <p14:sldId id="278"/>
            <p14:sldId id="279"/>
          </p14:sldIdLst>
        </p14:section>
        <p14:section name="Раздел без заголовка" id="{BF586B2D-EEC0-410F-BC5D-9F6ABD2327EB}">
          <p14:sldIdLst>
            <p14:sldId id="260"/>
            <p14:sldId id="276"/>
            <p14:sldId id="277"/>
            <p14:sldId id="261"/>
            <p14:sldId id="262"/>
            <p14:sldId id="271"/>
            <p14:sldId id="280"/>
            <p14:sldId id="281"/>
            <p14:sldId id="282"/>
            <p14:sldId id="283"/>
            <p14:sldId id="284"/>
            <p14:sldId id="267"/>
          </p14:sldIdLst>
        </p14:section>
        <p14:section name="Раздел без заголовка" id="{A314DD99-265B-4A42-9449-6315FB749C18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116BB3"/>
    <a:srgbClr val="4472C4"/>
    <a:srgbClr val="9900CC"/>
    <a:srgbClr val="FFFFFF"/>
    <a:srgbClr val="00FF00"/>
    <a:srgbClr val="044098"/>
    <a:srgbClr val="016CBC"/>
    <a:srgbClr val="850037"/>
    <a:srgbClr val="A5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374" autoAdjust="0"/>
  </p:normalViewPr>
  <p:slideViewPr>
    <p:cSldViewPr snapToGrid="0">
      <p:cViewPr varScale="1">
        <p:scale>
          <a:sx n="99" d="100"/>
          <a:sy n="99" d="100"/>
        </p:scale>
        <p:origin x="78" y="4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КЦП КГУ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0752206228653548E-2"/>
                  <c:y val="-0.13652667044396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15-4709-A319-1B1BCAD1F6E4}"/>
                </c:ext>
              </c:extLst>
            </c:dLbl>
            <c:dLbl>
              <c:idx val="1"/>
              <c:layout>
                <c:manualLayout>
                  <c:x val="-3.5877573933429191E-2"/>
                  <c:y val="-0.160619612287020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815-4709-A319-1B1BCAD1F6E4}"/>
                </c:ext>
              </c:extLst>
            </c:dLbl>
            <c:dLbl>
              <c:idx val="2"/>
              <c:layout>
                <c:manualLayout>
                  <c:x val="-2.3064154671490162E-2"/>
                  <c:y val="-0.168650592901371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815-4709-A319-1B1BCAD1F6E4}"/>
                </c:ext>
              </c:extLst>
            </c:dLbl>
            <c:dLbl>
              <c:idx val="3"/>
              <c:layout>
                <c:manualLayout>
                  <c:x val="-2.5626838523877957E-2"/>
                  <c:y val="-0.120464709215265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815-4709-A319-1B1BCAD1F6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anose="00000500000000000000" pitchFamily="2" charset="-52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288</c:v>
                </c:pt>
                <c:pt idx="1">
                  <c:v>332</c:v>
                </c:pt>
                <c:pt idx="2">
                  <c:v>285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91E-4545-B9C9-E9B85A36B5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10289584"/>
        <c:axId val="610275440"/>
      </c:lineChart>
      <c:catAx>
        <c:axId val="610289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ru-RU"/>
          </a:p>
        </c:txPr>
        <c:crossAx val="610275440"/>
        <c:crosses val="autoZero"/>
        <c:auto val="1"/>
        <c:lblAlgn val="ctr"/>
        <c:lblOffset val="100"/>
        <c:noMultiLvlLbl val="0"/>
      </c:catAx>
      <c:valAx>
        <c:axId val="610275440"/>
        <c:scaling>
          <c:orientation val="minMax"/>
          <c:min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ru-RU"/>
          </a:p>
        </c:txPr>
        <c:crossAx val="610289584"/>
        <c:crosses val="autoZero"/>
        <c:crossBetween val="between"/>
        <c:majorUnit val="50"/>
        <c:min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latin typeface="Montserrat" panose="00000500000000000000" pitchFamily="2" charset="-52"/>
          <a:ea typeface="Tahoma" panose="020B0604030504040204" pitchFamily="34" charset="0"/>
          <a:cs typeface="Tahoma" panose="020B0604030504040204" pitchFamily="34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Русский язык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anose="00000500000000000000" pitchFamily="2" charset="-52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3392</c:v>
                </c:pt>
                <c:pt idx="1">
                  <c:v>3314</c:v>
                </c:pt>
                <c:pt idx="2">
                  <c:v>3192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6A-45F5-BAB0-88B2C54CDFD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Математика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anose="00000500000000000000" pitchFamily="2" charset="-52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1774</c:v>
                </c:pt>
                <c:pt idx="1">
                  <c:v>1722</c:v>
                </c:pt>
                <c:pt idx="2">
                  <c:v>1290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6A-45F5-BAB0-88B2C54CDFD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Физика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anose="00000500000000000000" pitchFamily="2" charset="-52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816</c:v>
                </c:pt>
                <c:pt idx="1">
                  <c:v>680</c:v>
                </c:pt>
                <c:pt idx="2">
                  <c:v>484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6A-45F5-BAB0-88B2C54CDFDB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Информатика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3D6-49FD-B047-9C875FAFD9DA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3D6-49FD-B047-9C875FAFD9DA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3D6-49FD-B047-9C875FAFD9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anose="00000500000000000000" pitchFamily="2" charset="-52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331</c:v>
                </c:pt>
                <c:pt idx="1">
                  <c:v>376</c:v>
                </c:pt>
                <c:pt idx="2">
                  <c:v>416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D6-49FD-B047-9C875FAFD9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10276528"/>
        <c:axId val="610281968"/>
      </c:barChart>
      <c:catAx>
        <c:axId val="610276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ru-RU"/>
          </a:p>
        </c:txPr>
        <c:crossAx val="610281968"/>
        <c:crosses val="autoZero"/>
        <c:auto val="1"/>
        <c:lblAlgn val="ctr"/>
        <c:lblOffset val="100"/>
        <c:noMultiLvlLbl val="0"/>
      </c:catAx>
      <c:valAx>
        <c:axId val="610281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ru-RU"/>
          </a:p>
        </c:txPr>
        <c:crossAx val="610276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  <a:ea typeface="Tahoma" panose="020B0604030504040204" pitchFamily="34" charset="0"/>
              <a:cs typeface="Tahoma" panose="020B0604030504040204" pitchFamily="34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latin typeface="Montserrat" panose="00000500000000000000" pitchFamily="2" charset="-52"/>
          <a:ea typeface="Tahoma" panose="020B0604030504040204" pitchFamily="34" charset="0"/>
          <a:cs typeface="Tahoma" panose="020B0604030504040204" pitchFamily="34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Выбравшие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anose="00000500000000000000" pitchFamily="2" charset="-52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Математика</c:v>
                </c:pt>
                <c:pt idx="1">
                  <c:v>Физика</c:v>
                </c:pt>
                <c:pt idx="2">
                  <c:v>Информатика и ИТ</c:v>
                </c:pt>
                <c:pt idx="3">
                  <c:v>География</c:v>
                </c:pt>
                <c:pt idx="4">
                  <c:v>Биология</c:v>
                </c:pt>
                <c:pt idx="5">
                  <c:v>Химия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1290</c:v>
                </c:pt>
                <c:pt idx="1">
                  <c:v>484</c:v>
                </c:pt>
                <c:pt idx="2">
                  <c:v>416</c:v>
                </c:pt>
                <c:pt idx="3">
                  <c:v>111</c:v>
                </c:pt>
                <c:pt idx="4">
                  <c:v>636</c:v>
                </c:pt>
                <c:pt idx="5">
                  <c:v>385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6A-45F5-BAB0-88B2C54CDFD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Сдавшие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anose="00000500000000000000" pitchFamily="2" charset="-52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Математика</c:v>
                </c:pt>
                <c:pt idx="1">
                  <c:v>Физика</c:v>
                </c:pt>
                <c:pt idx="2">
                  <c:v>Информатика и ИТ</c:v>
                </c:pt>
                <c:pt idx="3">
                  <c:v>География</c:v>
                </c:pt>
                <c:pt idx="4">
                  <c:v>Биология</c:v>
                </c:pt>
                <c:pt idx="5">
                  <c:v>Химия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1143</c:v>
                </c:pt>
                <c:pt idx="1">
                  <c:v>452</c:v>
                </c:pt>
                <c:pt idx="2">
                  <c:v>317</c:v>
                </c:pt>
                <c:pt idx="3">
                  <c:v>102</c:v>
                </c:pt>
                <c:pt idx="4">
                  <c:v>483</c:v>
                </c:pt>
                <c:pt idx="5">
                  <c:v>288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6A-45F5-BAB0-88B2C54CDF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610276528"/>
        <c:axId val="610281968"/>
      </c:barChart>
      <c:catAx>
        <c:axId val="6102765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ru-RU"/>
          </a:p>
        </c:txPr>
        <c:crossAx val="610281968"/>
        <c:crosses val="autoZero"/>
        <c:auto val="1"/>
        <c:lblAlgn val="ctr"/>
        <c:lblOffset val="100"/>
        <c:noMultiLvlLbl val="0"/>
      </c:catAx>
      <c:valAx>
        <c:axId val="610281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ru-RU"/>
          </a:p>
        </c:txPr>
        <c:crossAx val="610276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  <a:ea typeface="Tahoma" panose="020B0604030504040204" pitchFamily="34" charset="0"/>
              <a:cs typeface="Tahoma" panose="020B0604030504040204" pitchFamily="34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latin typeface="Montserrat" panose="00000500000000000000" pitchFamily="2" charset="-52"/>
          <a:ea typeface="Tahoma" panose="020B0604030504040204" pitchFamily="34" charset="0"/>
          <a:cs typeface="Tahoma" panose="020B0604030504040204" pitchFamily="34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7DE922-005B-49E5-B720-8F9C6C49AD88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6A245-E5A2-40BE-A718-AF03426B1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114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B1B1DC-F035-4202-9F51-E05D312612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944675B-0852-4575-99BA-9B340605C9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6F1C6C-60DE-4FB6-B5BD-5973F9F62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A117F-41F2-4F0B-8FF2-AD435F38F16D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0F7A4C-C931-497C-A01B-BF8CCAC1E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3CE7A3-C4E6-411B-86A2-F3224F1C0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7AE9-016E-4DDD-870F-F21BF0ACAF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062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CB2886-DE68-49F5-8EB0-6471EB63A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486E2AB-6005-42DF-87C1-1FBE8D1D1A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FE5CE1-4D37-4BA0-9BC6-B6C827788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A117F-41F2-4F0B-8FF2-AD435F38F16D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7944F5-7B6E-4571-8F96-C5FF15571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91BAB-F0E7-47D7-8294-667D53794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7AE9-016E-4DDD-870F-F21BF0ACAF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753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763322B-40C2-446C-8B8E-21797E49B3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1AD375-29CF-45EC-9379-59D489DE0A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28007F-186D-4DDF-9E7B-E9FF6677F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A117F-41F2-4F0B-8FF2-AD435F38F16D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08338B-F402-4D19-990A-837FBE638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7FCADD-0DC0-49F5-AB8E-E812DA091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7AE9-016E-4DDD-870F-F21BF0ACAF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367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765059-6502-4994-B3A4-F92640B59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EB3286-DBC7-45DB-A829-701D34192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02CAD1-E86F-419E-8A6E-CD508CF6F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A117F-41F2-4F0B-8FF2-AD435F38F16D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647875-35A8-4E70-91C7-1DCB4D30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E584BA-1154-4F3D-AE5E-B3FA011DB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7AE9-016E-4DDD-870F-F21BF0ACAF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303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889B0C-F720-4163-8E75-397177D68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9BFF39-C935-4CFA-A5AB-613F37DED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9CCC2B-C4B9-4AE9-94FC-42EA32A30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A117F-41F2-4F0B-8FF2-AD435F38F16D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51520B-14A7-47F4-B04A-AA8B090A8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7C1028-3AC8-4ACB-98B9-14DB9C8EA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7AE9-016E-4DDD-870F-F21BF0ACAF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334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C5C48-293D-40B2-BA30-9D5245E8D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D1A07F-66BE-4FC0-AE16-56A4F387AF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FC870F6-3CDC-4DDD-ABF3-289AE10C15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92AC327-34C6-4B31-818B-445EEEA5D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A117F-41F2-4F0B-8FF2-AD435F38F16D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D44D42-C204-4782-8E88-C215E39D1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6D74F4-1526-4050-9689-E456767B8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7AE9-016E-4DDD-870F-F21BF0ACAF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246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05F0C-0EDE-4368-B74E-5AFBD43EF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03E97F-02EA-40DF-926E-6291C185C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CBC860-EA25-4A8B-A3DD-470E8CB40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B4EC271-8D75-4C68-8028-DA49B27126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10237C-0219-47DC-B965-1E1D79B894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30BD468-D79C-4CAB-9AB1-3CFA4A720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A117F-41F2-4F0B-8FF2-AD435F38F16D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C597F9F-A665-4801-9B19-95B51AA6A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A42AC2B-7DF9-42DD-89D3-F19131265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7AE9-016E-4DDD-870F-F21BF0ACAF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764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BC6F8-8571-4160-B506-A85AB8F31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21B49A2-510A-4B5A-ADF2-46F1FE8BD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A117F-41F2-4F0B-8FF2-AD435F38F16D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8B0A85-3C4C-4D1F-9854-FE759CBF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B93FBBC-CF87-4288-80D6-B0FA0D359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7AE9-016E-4DDD-870F-F21BF0ACAF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526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B22170D-B040-40FB-A679-A7C149348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A117F-41F2-4F0B-8FF2-AD435F38F16D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7A3DB5C-C704-4CC8-AFFB-56DF45701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B3CF45F-8056-46E6-BFA6-30A31E713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7AE9-016E-4DDD-870F-F21BF0ACAF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477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8546ED-7D57-41E6-80F5-46AD82E0D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0C0E69-17B8-4AA8-8F1D-E107EEC16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01F162-A045-47C5-B736-3E82E9B9A4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17F97B-2492-4407-AB41-2F4A80658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A117F-41F2-4F0B-8FF2-AD435F38F16D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C28B9B-5A26-40E8-AC68-E66B0ECE7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A2242D-1A36-4770-842A-285438864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7AE9-016E-4DDD-870F-F21BF0ACAF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923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1B97A-B502-4984-B5C3-E4E7B27DD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03A90ED-B419-4F76-8345-658C9635D4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637B07-03E9-4F25-A9D2-49BE01411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D41A596-4A6B-41DB-9E63-6AC0CFAE3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A117F-41F2-4F0B-8FF2-AD435F38F16D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0286ABB-FCDB-49B2-8D46-5427E1858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C7F18E-AC02-46A1-B57C-03B4011F0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7AE9-016E-4DDD-870F-F21BF0ACAF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055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1A9808-0BF4-4BAA-92DE-67F5F81BA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0617BD-0926-4A83-8C2B-9219E33D1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2D2DC0-7A50-4B16-975E-A78A5FFE3E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A117F-41F2-4F0B-8FF2-AD435F38F16D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2C2E13-7AD2-476B-99F6-C4119C630A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377A4C-2F86-4BE7-887F-E94C09B0D0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E7AE9-016E-4DDD-870F-F21BF0ACAF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57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4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4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4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12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32.jpeg"/><Relationship Id="rId5" Type="http://schemas.openxmlformats.org/officeDocument/2006/relationships/image" Target="../media/image21.png"/><Relationship Id="rId10" Type="http://schemas.openxmlformats.org/officeDocument/2006/relationships/image" Target="../media/image31.jpe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4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4.png"/><Relationship Id="rId5" Type="http://schemas.openxmlformats.org/officeDocument/2006/relationships/image" Target="../media/image21.png"/><Relationship Id="rId10" Type="http://schemas.openxmlformats.org/officeDocument/2006/relationships/image" Target="../media/image33.jp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3.png"/><Relationship Id="rId15" Type="http://schemas.openxmlformats.org/officeDocument/2006/relationships/image" Target="../media/image39.png"/><Relationship Id="rId10" Type="http://schemas.openxmlformats.org/officeDocument/2006/relationships/image" Target="../media/image24.png"/><Relationship Id="rId4" Type="http://schemas.openxmlformats.org/officeDocument/2006/relationships/image" Target="../media/image1.jpg"/><Relationship Id="rId9" Type="http://schemas.openxmlformats.org/officeDocument/2006/relationships/image" Target="../media/image23.png"/><Relationship Id="rId1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image" Target="../media/image1.jpg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0.jp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12" Type="http://schemas.openxmlformats.org/officeDocument/2006/relationships/image" Target="../media/image2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8.jpg"/><Relationship Id="rId5" Type="http://schemas.openxmlformats.org/officeDocument/2006/relationships/image" Target="../media/image21.png"/><Relationship Id="rId10" Type="http://schemas.openxmlformats.org/officeDocument/2006/relationships/image" Target="../media/image27.jp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4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6812038D-239E-48C5-B34C-C3B548C43900}"/>
              </a:ext>
            </a:extLst>
          </p:cNvPr>
          <p:cNvSpPr txBox="1"/>
          <p:nvPr/>
        </p:nvSpPr>
        <p:spPr>
          <a:xfrm>
            <a:off x="1710778" y="403380"/>
            <a:ext cx="372950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cap="all" dirty="0">
                <a:effectLst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Докладчик: </a:t>
            </a:r>
          </a:p>
          <a:p>
            <a:r>
              <a:rPr lang="ru-RU" sz="900" cap="all" dirty="0">
                <a:effectLst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Ректор ФГБОУ ВО </a:t>
            </a:r>
            <a:r>
              <a:rPr lang="ru-RU" sz="900" cap="all" dirty="0" err="1">
                <a:effectLst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кгу</a:t>
            </a:r>
            <a:endParaRPr lang="ru-RU" sz="900" cap="all" dirty="0">
              <a:effectLst/>
              <a:latin typeface="Montserrat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050" b="1" cap="all" dirty="0"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Надежда Викторовна Дубив</a:t>
            </a:r>
            <a:endParaRPr lang="ru-RU" sz="1400" b="1" cap="all" dirty="0">
              <a:effectLst/>
              <a:latin typeface="Montserrat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9801CD2E-6DFF-F65B-8A71-AEF4F182BB4B}"/>
              </a:ext>
            </a:extLst>
          </p:cNvPr>
          <p:cNvCxnSpPr>
            <a:cxnSpLocks/>
          </p:cNvCxnSpPr>
          <p:nvPr/>
        </p:nvCxnSpPr>
        <p:spPr>
          <a:xfrm>
            <a:off x="1367406" y="1029072"/>
            <a:ext cx="1055614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F6EC52-6294-F26E-3A63-CA060058FC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7" r="52306"/>
          <a:stretch/>
        </p:blipFill>
        <p:spPr>
          <a:xfrm flipH="1">
            <a:off x="364171" y="1029072"/>
            <a:ext cx="1190780" cy="5061333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6A837972-CC62-BD7F-05E8-CE94D8877CC1}"/>
              </a:ext>
            </a:extLst>
          </p:cNvPr>
          <p:cNvCxnSpPr>
            <a:cxnSpLocks/>
          </p:cNvCxnSpPr>
          <p:nvPr/>
        </p:nvCxnSpPr>
        <p:spPr>
          <a:xfrm>
            <a:off x="358762" y="6090407"/>
            <a:ext cx="1156479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>
            <a:extLst>
              <a:ext uri="{FF2B5EF4-FFF2-40B4-BE49-F238E27FC236}">
                <a16:creationId xmlns:a16="http://schemas.microsoft.com/office/drawing/2014/main" id="{59227B39-1B0B-40AD-47F9-8BE024114CEC}"/>
              </a:ext>
            </a:extLst>
          </p:cNvPr>
          <p:cNvSpPr/>
          <p:nvPr/>
        </p:nvSpPr>
        <p:spPr>
          <a:xfrm>
            <a:off x="278144" y="179571"/>
            <a:ext cx="1352016" cy="135201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FCDE6A0-9AA8-F378-FF6A-CB4BDF201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62" y="261710"/>
            <a:ext cx="1190780" cy="11907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E40DAC2-B582-0FC6-12A8-EB6A04E27C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844" y="2015563"/>
            <a:ext cx="3273220" cy="282687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0915000-E305-1801-7679-9D98B29FB7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20" y="6177491"/>
            <a:ext cx="471130" cy="4506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AE0360B-5C23-8334-0312-F5A55FFF99B0}"/>
              </a:ext>
            </a:extLst>
          </p:cNvPr>
          <p:cNvSpPr txBox="1"/>
          <p:nvPr/>
        </p:nvSpPr>
        <p:spPr>
          <a:xfrm>
            <a:off x="958574" y="6303734"/>
            <a:ext cx="933484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0">
              <a:spcBef>
                <a:spcPts val="515"/>
              </a:spcBef>
            </a:pPr>
            <a:r>
              <a:rPr lang="ru-RU" sz="900" b="1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С использованием субсидий из областного бюджета на поддержку социально ориентированных некоммерческих организаций </a:t>
            </a:r>
          </a:p>
        </p:txBody>
      </p:sp>
    </p:spTree>
    <p:extLst>
      <p:ext uri="{BB962C8B-B14F-4D97-AF65-F5344CB8AC3E}">
        <p14:creationId xmlns:p14="http://schemas.microsoft.com/office/powerpoint/2010/main" val="3960695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505B30D-CA7D-4F32-9871-41E2E84457F8}"/>
              </a:ext>
            </a:extLst>
          </p:cNvPr>
          <p:cNvSpPr txBox="1"/>
          <p:nvPr/>
        </p:nvSpPr>
        <p:spPr>
          <a:xfrm>
            <a:off x="3079195" y="1542067"/>
            <a:ext cx="842249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200" dirty="0">
                <a:latin typeface="Montserrat" panose="00000500000000000000" pitchFamily="2" charset="-52"/>
              </a:rPr>
              <a:t>Лекция </a:t>
            </a:r>
            <a:r>
              <a:rPr lang="ru-RU" sz="1200" b="1" dirty="0">
                <a:latin typeface="Montserrat" panose="00000500000000000000" pitchFamily="2" charset="-52"/>
              </a:rPr>
              <a:t>«Айтишник – профессия настоящего и будущего». </a:t>
            </a:r>
          </a:p>
          <a:p>
            <a:pPr lvl="0"/>
            <a:endParaRPr lang="ru-RU" sz="1200" b="1" dirty="0">
              <a:latin typeface="Montserrat" panose="00000500000000000000" pitchFamily="2" charset="-52"/>
            </a:endParaRPr>
          </a:p>
          <a:p>
            <a:pPr lvl="0"/>
            <a:endParaRPr lang="ru-RU" sz="1200" b="1" dirty="0">
              <a:latin typeface="Montserrat" panose="00000500000000000000" pitchFamily="2" charset="-52"/>
            </a:endParaRPr>
          </a:p>
          <a:p>
            <a:pPr lvl="0"/>
            <a:endParaRPr lang="ru-RU" sz="1200" b="1" dirty="0">
              <a:latin typeface="Montserrat" panose="00000500000000000000" pitchFamily="2" charset="-52"/>
            </a:endParaRPr>
          </a:p>
          <a:p>
            <a:pPr lvl="0"/>
            <a:r>
              <a:rPr lang="ru-RU" sz="1200" dirty="0">
                <a:latin typeface="Montserrat" panose="00000500000000000000" pitchFamily="2" charset="-52"/>
              </a:rPr>
              <a:t>Лекция </a:t>
            </a:r>
            <a:r>
              <a:rPr lang="ru-RU" sz="1200" b="1" dirty="0">
                <a:latin typeface="Montserrat" panose="00000500000000000000" pitchFamily="2" charset="-52"/>
              </a:rPr>
              <a:t>«Математическое моделирование практических задач».</a:t>
            </a:r>
          </a:p>
          <a:p>
            <a:endParaRPr lang="ru-RU" sz="1200" dirty="0">
              <a:latin typeface="Montserrat" panose="00000500000000000000" pitchFamily="2" charset="-52"/>
            </a:endParaRPr>
          </a:p>
          <a:p>
            <a:endParaRPr lang="ru-RU" sz="1200" dirty="0">
              <a:latin typeface="Montserrat" panose="00000500000000000000" pitchFamily="2" charset="-52"/>
            </a:endParaRPr>
          </a:p>
          <a:p>
            <a:endParaRPr lang="ru-RU" sz="1200" dirty="0">
              <a:latin typeface="Montserrat" panose="00000500000000000000" pitchFamily="2" charset="-52"/>
            </a:endParaRPr>
          </a:p>
          <a:p>
            <a:r>
              <a:rPr lang="ru-RU" sz="1200" dirty="0">
                <a:latin typeface="Montserrat" panose="00000500000000000000" pitchFamily="2" charset="-52"/>
              </a:rPr>
              <a:t>Лекция </a:t>
            </a:r>
            <a:r>
              <a:rPr lang="ru-RU" sz="1200" b="1" dirty="0">
                <a:latin typeface="Montserrat" panose="00000500000000000000" pitchFamily="2" charset="-52"/>
              </a:rPr>
              <a:t>«Химия – всем»</a:t>
            </a:r>
          </a:p>
          <a:p>
            <a:endParaRPr lang="ru-RU" sz="1200" dirty="0">
              <a:latin typeface="Montserrat" panose="00000500000000000000" pitchFamily="2" charset="-52"/>
            </a:endParaRPr>
          </a:p>
          <a:p>
            <a:endParaRPr lang="ru-RU" sz="1200" dirty="0">
              <a:latin typeface="Montserrat" panose="00000500000000000000" pitchFamily="2" charset="-52"/>
            </a:endParaRPr>
          </a:p>
          <a:p>
            <a:endParaRPr lang="ru-RU" sz="1200" dirty="0">
              <a:latin typeface="Montserrat" panose="00000500000000000000" pitchFamily="2" charset="-52"/>
            </a:endParaRPr>
          </a:p>
          <a:p>
            <a:endParaRPr lang="ru-RU" sz="1200" dirty="0">
              <a:latin typeface="Montserrat" panose="00000500000000000000" pitchFamily="2" charset="-52"/>
            </a:endParaRPr>
          </a:p>
          <a:p>
            <a:r>
              <a:rPr lang="ru-RU" sz="1200" dirty="0">
                <a:latin typeface="Montserrat" panose="00000500000000000000" pitchFamily="2" charset="-52"/>
              </a:rPr>
              <a:t>Лекция </a:t>
            </a:r>
            <a:r>
              <a:rPr lang="ru-RU" sz="1200" b="1" dirty="0">
                <a:latin typeface="Montserrat" panose="00000500000000000000" pitchFamily="2" charset="-52"/>
              </a:rPr>
              <a:t>«Будущее за биологией».</a:t>
            </a:r>
            <a:endParaRPr lang="ru-RU" sz="1200" dirty="0">
              <a:latin typeface="Montserrat" panose="00000500000000000000" pitchFamily="2" charset="-52"/>
            </a:endParaRPr>
          </a:p>
          <a:p>
            <a:endParaRPr lang="ru-RU" sz="1200" dirty="0">
              <a:latin typeface="Montserrat" panose="00000500000000000000" pitchFamily="2" charset="-52"/>
            </a:endParaRPr>
          </a:p>
          <a:p>
            <a:endParaRPr lang="ru-RU" sz="1200" dirty="0">
              <a:latin typeface="Montserrat" panose="00000500000000000000" pitchFamily="2" charset="-52"/>
            </a:endParaRPr>
          </a:p>
          <a:p>
            <a:endParaRPr lang="ru-RU" sz="1200" dirty="0">
              <a:latin typeface="Montserrat" panose="00000500000000000000" pitchFamily="2" charset="-52"/>
            </a:endParaRPr>
          </a:p>
          <a:p>
            <a:r>
              <a:rPr lang="ru-RU" sz="1200" dirty="0">
                <a:latin typeface="Montserrat" panose="00000500000000000000" pitchFamily="2" charset="-52"/>
              </a:rPr>
              <a:t>Лекция </a:t>
            </a:r>
            <a:r>
              <a:rPr lang="ru-RU" sz="1200" b="1" dirty="0">
                <a:latin typeface="Montserrat" panose="00000500000000000000" pitchFamily="2" charset="-52"/>
              </a:rPr>
              <a:t>«Изучим Землю вместе». </a:t>
            </a:r>
          </a:p>
          <a:p>
            <a:endParaRPr lang="ru-RU" sz="1200" b="1" dirty="0">
              <a:latin typeface="Montserrat" panose="00000500000000000000" pitchFamily="2" charset="-52"/>
            </a:endParaRPr>
          </a:p>
          <a:p>
            <a:endParaRPr lang="ru-RU" sz="1200" b="1" dirty="0">
              <a:latin typeface="Montserrat" panose="00000500000000000000" pitchFamily="2" charset="-52"/>
            </a:endParaRPr>
          </a:p>
          <a:p>
            <a:endParaRPr lang="ru-RU" sz="1200" b="1" dirty="0">
              <a:latin typeface="Montserrat" panose="00000500000000000000" pitchFamily="2" charset="-52"/>
            </a:endParaRPr>
          </a:p>
          <a:p>
            <a:endParaRPr lang="ru-RU" sz="1200" b="1" dirty="0">
              <a:latin typeface="Montserrat" panose="00000500000000000000" pitchFamily="2" charset="-52"/>
            </a:endParaRPr>
          </a:p>
          <a:p>
            <a:r>
              <a:rPr lang="ru-RU" sz="1200" dirty="0">
                <a:latin typeface="Montserrat" panose="00000500000000000000" pitchFamily="2" charset="-52"/>
              </a:rPr>
              <a:t>Лекция </a:t>
            </a:r>
            <a:r>
              <a:rPr lang="ru-RU" sz="1200" b="1" dirty="0">
                <a:latin typeface="Montserrat" panose="00000500000000000000" pitchFamily="2" charset="-52"/>
              </a:rPr>
              <a:t>«Физика для всех».</a:t>
            </a:r>
          </a:p>
          <a:p>
            <a:endParaRPr lang="ru-RU" sz="1200" b="1" dirty="0">
              <a:latin typeface="Montserrat" panose="00000500000000000000" pitchFamily="2" charset="-52"/>
            </a:endParaRPr>
          </a:p>
          <a:p>
            <a:pPr lvl="0"/>
            <a:endParaRPr lang="ru-RU" sz="1200" b="1" dirty="0">
              <a:latin typeface="Montserrat" panose="00000500000000000000" pitchFamily="2" charset="-52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DC544286-1940-6B3A-5F3C-94D568D887BD}"/>
              </a:ext>
            </a:extLst>
          </p:cNvPr>
          <p:cNvCxnSpPr>
            <a:cxnSpLocks/>
          </p:cNvCxnSpPr>
          <p:nvPr/>
        </p:nvCxnSpPr>
        <p:spPr>
          <a:xfrm>
            <a:off x="1367406" y="1029072"/>
            <a:ext cx="1055614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EB28AA-394C-B437-4FCF-370D91CE7F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7" r="52306"/>
          <a:stretch/>
        </p:blipFill>
        <p:spPr>
          <a:xfrm flipH="1">
            <a:off x="364171" y="1029072"/>
            <a:ext cx="1190780" cy="5061333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CF0DBAF0-D5CA-D3CC-A0EF-9065E8795A25}"/>
              </a:ext>
            </a:extLst>
          </p:cNvPr>
          <p:cNvSpPr/>
          <p:nvPr/>
        </p:nvSpPr>
        <p:spPr>
          <a:xfrm>
            <a:off x="278144" y="179571"/>
            <a:ext cx="1352016" cy="135201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F3330B-3DD3-2727-B9D9-3062EAA99350}"/>
              </a:ext>
            </a:extLst>
          </p:cNvPr>
          <p:cNvSpPr txBox="1"/>
          <p:nvPr/>
        </p:nvSpPr>
        <p:spPr>
          <a:xfrm>
            <a:off x="1630160" y="699690"/>
            <a:ext cx="10928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0">
              <a:spcBef>
                <a:spcPts val="515"/>
              </a:spcBef>
              <a:spcAft>
                <a:spcPts val="0"/>
              </a:spcAft>
            </a:pPr>
            <a:r>
              <a:rPr lang="ru-RU" sz="1400" b="1" cap="all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Дорожная карта</a:t>
            </a:r>
            <a:endParaRPr lang="ru-RU" sz="1200" b="1" cap="all" dirty="0">
              <a:effectLst/>
              <a:latin typeface="Montserrat" panose="00000500000000000000" pitchFamily="2" charset="-52"/>
              <a:ea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27493C-8B37-1F55-150C-20C3992CD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43" y="387738"/>
            <a:ext cx="919819" cy="794390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3AB1699-949C-0802-24D3-512E9907D025}"/>
              </a:ext>
            </a:extLst>
          </p:cNvPr>
          <p:cNvCxnSpPr>
            <a:cxnSpLocks/>
          </p:cNvCxnSpPr>
          <p:nvPr/>
        </p:nvCxnSpPr>
        <p:spPr>
          <a:xfrm>
            <a:off x="358762" y="6090407"/>
            <a:ext cx="1156479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145238C-1BF5-13CD-B821-A0937A594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693" y="5745632"/>
            <a:ext cx="652272" cy="65227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81F4A69-127F-FA4A-AEBB-D8E2E755DC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279" y="5035427"/>
            <a:ext cx="652273" cy="65227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DA03CAA-D88C-85E6-A979-81D251C926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456" y="5261996"/>
            <a:ext cx="372959" cy="3720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1569559-8AE5-51C9-E9DB-3E066F295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580" y="5255028"/>
            <a:ext cx="585948" cy="58594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A80FFDA-499C-E5ED-1B06-847B74C18B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889" y="4801306"/>
            <a:ext cx="380427" cy="38042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A0D8726-A30C-88DF-AB8C-7D0E15A055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926" y="5341112"/>
            <a:ext cx="585948" cy="585948"/>
          </a:xfrm>
          <a:prstGeom prst="rect">
            <a:avLst/>
          </a:prstGeom>
        </p:spPr>
      </p:pic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CCB84C7C-94CF-9790-3EF3-B9566E523C40}"/>
              </a:ext>
            </a:extLst>
          </p:cNvPr>
          <p:cNvGrpSpPr/>
          <p:nvPr/>
        </p:nvGrpSpPr>
        <p:grpSpPr>
          <a:xfrm>
            <a:off x="2408413" y="1419117"/>
            <a:ext cx="665627" cy="4507944"/>
            <a:chOff x="2408413" y="1419116"/>
            <a:chExt cx="734885" cy="4976993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54DF0E95-7355-045A-9FEA-344EEA8C7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8413" y="1419116"/>
              <a:ext cx="585948" cy="585948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F2652E37-B5B2-CF12-1A13-DCA26B7AC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79643" y="2234564"/>
              <a:ext cx="599552" cy="585948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53DC262-E965-C42B-D812-D5A970644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5884" y="3121981"/>
              <a:ext cx="585948" cy="585948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54B54EBE-980D-D7F4-6B9D-33D37FBAF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3247" y="4110636"/>
              <a:ext cx="585948" cy="585948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C9784D76-CBD6-EFC8-0141-6648148C6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017" y="4957313"/>
              <a:ext cx="590410" cy="589034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86B430DE-1B8A-F668-E699-636FBEB6D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4265" y="5807076"/>
              <a:ext cx="589033" cy="589033"/>
            </a:xfrm>
            <a:prstGeom prst="rect">
              <a:avLst/>
            </a:prstGeom>
          </p:spPr>
        </p:pic>
      </p:grp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9EF92D9-7F9C-8A0F-D57C-591782F4BED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20" y="6177491"/>
            <a:ext cx="471130" cy="4506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237DC64-830A-5C14-4921-5B55BAFED350}"/>
              </a:ext>
            </a:extLst>
          </p:cNvPr>
          <p:cNvSpPr txBox="1"/>
          <p:nvPr/>
        </p:nvSpPr>
        <p:spPr>
          <a:xfrm>
            <a:off x="958574" y="6303734"/>
            <a:ext cx="933484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0">
              <a:spcBef>
                <a:spcPts val="515"/>
              </a:spcBef>
            </a:pPr>
            <a:r>
              <a:rPr lang="ru-RU" sz="900" b="1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С использованием субсидий из областного бюджета на поддержку социально ориентированных некоммерческих организаций </a:t>
            </a:r>
          </a:p>
        </p:txBody>
      </p:sp>
    </p:spTree>
    <p:extLst>
      <p:ext uri="{BB962C8B-B14F-4D97-AF65-F5344CB8AC3E}">
        <p14:creationId xmlns:p14="http://schemas.microsoft.com/office/powerpoint/2010/main" val="1296320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DC544286-1940-6B3A-5F3C-94D568D887BD}"/>
              </a:ext>
            </a:extLst>
          </p:cNvPr>
          <p:cNvCxnSpPr>
            <a:cxnSpLocks/>
          </p:cNvCxnSpPr>
          <p:nvPr/>
        </p:nvCxnSpPr>
        <p:spPr>
          <a:xfrm>
            <a:off x="1367406" y="1029072"/>
            <a:ext cx="1055614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EB28AA-394C-B437-4FCF-370D91CE7F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7" r="52306"/>
          <a:stretch/>
        </p:blipFill>
        <p:spPr>
          <a:xfrm flipH="1">
            <a:off x="364171" y="1029072"/>
            <a:ext cx="1190780" cy="5061333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CF0DBAF0-D5CA-D3CC-A0EF-9065E8795A25}"/>
              </a:ext>
            </a:extLst>
          </p:cNvPr>
          <p:cNvSpPr/>
          <p:nvPr/>
        </p:nvSpPr>
        <p:spPr>
          <a:xfrm>
            <a:off x="278144" y="179571"/>
            <a:ext cx="1352016" cy="135201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F3330B-3DD3-2727-B9D9-3062EAA99350}"/>
              </a:ext>
            </a:extLst>
          </p:cNvPr>
          <p:cNvSpPr txBox="1"/>
          <p:nvPr/>
        </p:nvSpPr>
        <p:spPr>
          <a:xfrm>
            <a:off x="1630160" y="699690"/>
            <a:ext cx="10928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0">
              <a:spcBef>
                <a:spcPts val="515"/>
              </a:spcBef>
              <a:spcAft>
                <a:spcPts val="0"/>
              </a:spcAft>
            </a:pPr>
            <a:r>
              <a:rPr lang="ru-RU" sz="1400" b="1" cap="all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Дорожная карта</a:t>
            </a:r>
            <a:endParaRPr lang="ru-RU" sz="1200" b="1" cap="all" dirty="0">
              <a:effectLst/>
              <a:latin typeface="Montserrat" panose="00000500000000000000" pitchFamily="2" charset="-52"/>
              <a:ea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27493C-8B37-1F55-150C-20C3992CD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43" y="387738"/>
            <a:ext cx="919819" cy="794390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3AB1699-949C-0802-24D3-512E9907D025}"/>
              </a:ext>
            </a:extLst>
          </p:cNvPr>
          <p:cNvCxnSpPr>
            <a:cxnSpLocks/>
          </p:cNvCxnSpPr>
          <p:nvPr/>
        </p:nvCxnSpPr>
        <p:spPr>
          <a:xfrm>
            <a:off x="358762" y="6090407"/>
            <a:ext cx="1156479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145238C-1BF5-13CD-B821-A0937A594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693" y="5745632"/>
            <a:ext cx="652272" cy="65227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81F4A69-127F-FA4A-AEBB-D8E2E755DC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279" y="5035427"/>
            <a:ext cx="652273" cy="65227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DA03CAA-D88C-85E6-A979-81D251C926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456" y="5261996"/>
            <a:ext cx="372959" cy="3720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1569559-8AE5-51C9-E9DB-3E066F295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580" y="5255028"/>
            <a:ext cx="585948" cy="58594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A80FFDA-499C-E5ED-1B06-847B74C18B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889" y="4801306"/>
            <a:ext cx="380427" cy="38042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A0D8726-A30C-88DF-AB8C-7D0E15A055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926" y="5341112"/>
            <a:ext cx="585948" cy="5859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2AFDB6-53AB-2D7E-8767-68C8DD3B983A}"/>
              </a:ext>
            </a:extLst>
          </p:cNvPr>
          <p:cNvSpPr txBox="1"/>
          <p:nvPr/>
        </p:nvSpPr>
        <p:spPr>
          <a:xfrm>
            <a:off x="2156799" y="1776628"/>
            <a:ext cx="9671030" cy="3110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Montserrat" panose="00000500000000000000" pitchFamily="2" charset="-52"/>
              </a:rPr>
              <a:t>Открытые лекции</a:t>
            </a:r>
          </a:p>
          <a:p>
            <a:r>
              <a:rPr lang="ru-RU" sz="1600" b="1" dirty="0">
                <a:latin typeface="Montserrat" panose="00000500000000000000" pitchFamily="2" charset="-52"/>
              </a:rPr>
              <a:t>«Университетская суббота»</a:t>
            </a:r>
          </a:p>
          <a:p>
            <a:r>
              <a:rPr lang="ru-RU" sz="1200" dirty="0">
                <a:latin typeface="Montserrat" panose="00000500000000000000" pitchFamily="2" charset="-52"/>
              </a:rPr>
              <a:t> </a:t>
            </a:r>
          </a:p>
          <a:p>
            <a:r>
              <a:rPr lang="ru-RU" sz="1200" b="1" dirty="0">
                <a:latin typeface="Montserrat" panose="00000500000000000000" pitchFamily="2" charset="-52"/>
              </a:rPr>
              <a:t>Цель: </a:t>
            </a:r>
            <a:r>
              <a:rPr lang="ru-RU" sz="1200" dirty="0">
                <a:latin typeface="Montserrat" panose="00000500000000000000" pitchFamily="2" charset="-52"/>
              </a:rPr>
              <a:t>оказание помощи обучающимся 9-11 классов образовательных организаций Курганской области при подготовке к сдаче ЕГЭ по общеобразовательным предметам (математика, физика, химия, информатика, биология, география), с привлечением лекторов КГУ</a:t>
            </a:r>
          </a:p>
          <a:p>
            <a:r>
              <a:rPr lang="ru-RU" sz="1200" dirty="0">
                <a:latin typeface="Montserrat" panose="00000500000000000000" pitchFamily="2" charset="-52"/>
              </a:rPr>
              <a:t> </a:t>
            </a:r>
          </a:p>
          <a:p>
            <a:r>
              <a:rPr lang="ru-RU" sz="1200" b="1" dirty="0">
                <a:latin typeface="Montserrat" panose="00000500000000000000" pitchFamily="2" charset="-52"/>
              </a:rPr>
              <a:t>Дата: </a:t>
            </a:r>
            <a:r>
              <a:rPr lang="ru-RU" sz="1200" dirty="0">
                <a:latin typeface="Montserrat" panose="00000500000000000000" pitchFamily="2" charset="-52"/>
              </a:rPr>
              <a:t>с 17 сентября 2022 г. </a:t>
            </a:r>
          </a:p>
          <a:p>
            <a:r>
              <a:rPr lang="ru-RU" sz="1200" dirty="0">
                <a:latin typeface="Montserrat" panose="00000500000000000000" pitchFamily="2" charset="-52"/>
              </a:rPr>
              <a:t>Время проведения: с 13.00 до 15.00</a:t>
            </a:r>
          </a:p>
          <a:p>
            <a:r>
              <a:rPr lang="ru-RU" sz="1200" dirty="0">
                <a:latin typeface="Montserrat" panose="00000500000000000000" pitchFamily="2" charset="-52"/>
              </a:rPr>
              <a:t>Место проведения: Курган, ул. Советская, 63, Томина, 40, Пролетарская, 62.</a:t>
            </a:r>
          </a:p>
          <a:p>
            <a:endParaRPr lang="ru-RU" sz="1200" dirty="0">
              <a:latin typeface="Montserrat" panose="00000500000000000000" pitchFamily="2" charset="-52"/>
            </a:endParaRPr>
          </a:p>
          <a:p>
            <a:r>
              <a:rPr lang="ru-RU" sz="1200" b="1" dirty="0">
                <a:latin typeface="Montserrat" panose="00000500000000000000" pitchFamily="2" charset="-52"/>
              </a:rPr>
              <a:t>Целевая аудитория: </a:t>
            </a:r>
            <a:r>
              <a:rPr lang="ru-RU" sz="1200" dirty="0">
                <a:latin typeface="Montserrat" panose="00000500000000000000" pitchFamily="2" charset="-52"/>
              </a:rPr>
              <a:t>обучающиеся старших классов школ Кургана, </a:t>
            </a:r>
          </a:p>
          <a:p>
            <a:r>
              <a:rPr lang="ru-RU" sz="1200" dirty="0">
                <a:latin typeface="Montserrat" panose="00000500000000000000" pitchFamily="2" charset="-52"/>
              </a:rPr>
              <a:t>Курганской области, учителя и родители, студенты учреждений </a:t>
            </a:r>
          </a:p>
          <a:p>
            <a:r>
              <a:rPr lang="ru-RU" sz="1200" dirty="0">
                <a:latin typeface="Montserrat" panose="00000500000000000000" pitchFamily="2" charset="-52"/>
              </a:rPr>
              <a:t>профессионального образования. </a:t>
            </a:r>
          </a:p>
          <a:p>
            <a:r>
              <a:rPr lang="ru-RU" sz="1200" dirty="0">
                <a:latin typeface="Montserrat" panose="00000500000000000000" pitchFamily="2" charset="-52"/>
              </a:rPr>
              <a:t> 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1200" dirty="0">
              <a:solidFill>
                <a:srgbClr val="016CBC"/>
              </a:solidFill>
              <a:effectLst/>
              <a:latin typeface="Montserrat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5FD654C-6ED4-2181-6F8F-EAE75C7756A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20" y="6177491"/>
            <a:ext cx="471130" cy="450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BF4690-E2C2-CD1E-62D9-FDB205197897}"/>
              </a:ext>
            </a:extLst>
          </p:cNvPr>
          <p:cNvSpPr txBox="1"/>
          <p:nvPr/>
        </p:nvSpPr>
        <p:spPr>
          <a:xfrm>
            <a:off x="958574" y="6303734"/>
            <a:ext cx="933484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0">
              <a:spcBef>
                <a:spcPts val="515"/>
              </a:spcBef>
            </a:pPr>
            <a:r>
              <a:rPr lang="ru-RU" sz="900" b="1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С использованием субсидий из областного бюджета на поддержку социально ориентированных некоммерческих организаций </a:t>
            </a:r>
          </a:p>
        </p:txBody>
      </p:sp>
    </p:spTree>
    <p:extLst>
      <p:ext uri="{BB962C8B-B14F-4D97-AF65-F5344CB8AC3E}">
        <p14:creationId xmlns:p14="http://schemas.microsoft.com/office/powerpoint/2010/main" val="2703635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DC544286-1940-6B3A-5F3C-94D568D887BD}"/>
              </a:ext>
            </a:extLst>
          </p:cNvPr>
          <p:cNvCxnSpPr>
            <a:cxnSpLocks/>
          </p:cNvCxnSpPr>
          <p:nvPr/>
        </p:nvCxnSpPr>
        <p:spPr>
          <a:xfrm>
            <a:off x="1367406" y="1029072"/>
            <a:ext cx="1055614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EB28AA-394C-B437-4FCF-370D91CE7F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7" r="52306"/>
          <a:stretch/>
        </p:blipFill>
        <p:spPr>
          <a:xfrm flipH="1">
            <a:off x="364171" y="1029072"/>
            <a:ext cx="1190780" cy="5061333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CF0DBAF0-D5CA-D3CC-A0EF-9065E8795A25}"/>
              </a:ext>
            </a:extLst>
          </p:cNvPr>
          <p:cNvSpPr/>
          <p:nvPr/>
        </p:nvSpPr>
        <p:spPr>
          <a:xfrm>
            <a:off x="278144" y="179571"/>
            <a:ext cx="1352016" cy="135201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F3330B-3DD3-2727-B9D9-3062EAA99350}"/>
              </a:ext>
            </a:extLst>
          </p:cNvPr>
          <p:cNvSpPr txBox="1"/>
          <p:nvPr/>
        </p:nvSpPr>
        <p:spPr>
          <a:xfrm>
            <a:off x="1630160" y="699690"/>
            <a:ext cx="10928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0">
              <a:spcBef>
                <a:spcPts val="515"/>
              </a:spcBef>
              <a:spcAft>
                <a:spcPts val="0"/>
              </a:spcAft>
            </a:pPr>
            <a:r>
              <a:rPr lang="ru-RU" sz="1400" b="1" cap="all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Дорожная карта</a:t>
            </a:r>
            <a:endParaRPr lang="ru-RU" sz="1200" b="1" cap="all" dirty="0">
              <a:effectLst/>
              <a:latin typeface="Montserrat" panose="00000500000000000000" pitchFamily="2" charset="-52"/>
              <a:ea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27493C-8B37-1F55-150C-20C3992CD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43" y="387738"/>
            <a:ext cx="919819" cy="794390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3AB1699-949C-0802-24D3-512E9907D025}"/>
              </a:ext>
            </a:extLst>
          </p:cNvPr>
          <p:cNvCxnSpPr>
            <a:cxnSpLocks/>
          </p:cNvCxnSpPr>
          <p:nvPr/>
        </p:nvCxnSpPr>
        <p:spPr>
          <a:xfrm>
            <a:off x="358762" y="6090407"/>
            <a:ext cx="1156479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145238C-1BF5-13CD-B821-A0937A594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693" y="5745632"/>
            <a:ext cx="652272" cy="65227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81F4A69-127F-FA4A-AEBB-D8E2E755DC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279" y="5035427"/>
            <a:ext cx="652273" cy="65227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DA03CAA-D88C-85E6-A979-81D251C926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456" y="5261996"/>
            <a:ext cx="372959" cy="3720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1569559-8AE5-51C9-E9DB-3E066F295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580" y="5255028"/>
            <a:ext cx="585948" cy="58594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A80FFDA-499C-E5ED-1B06-847B74C18B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889" y="4801306"/>
            <a:ext cx="380427" cy="38042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A0D8726-A30C-88DF-AB8C-7D0E15A055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926" y="5341112"/>
            <a:ext cx="585948" cy="5859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2AFDB6-53AB-2D7E-8767-68C8DD3B983A}"/>
              </a:ext>
            </a:extLst>
          </p:cNvPr>
          <p:cNvSpPr txBox="1"/>
          <p:nvPr/>
        </p:nvSpPr>
        <p:spPr>
          <a:xfrm>
            <a:off x="2050922" y="1865350"/>
            <a:ext cx="9671030" cy="2925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Montserrat" panose="00000500000000000000" pitchFamily="2" charset="-52"/>
              </a:rPr>
              <a:t>Открытые лекции</a:t>
            </a:r>
          </a:p>
          <a:p>
            <a:r>
              <a:rPr lang="ru-RU" sz="1600" b="1" dirty="0">
                <a:latin typeface="Montserrat" panose="00000500000000000000" pitchFamily="2" charset="-52"/>
              </a:rPr>
              <a:t>«Университетская среда»</a:t>
            </a:r>
          </a:p>
          <a:p>
            <a:r>
              <a:rPr lang="ru-RU" sz="1200" dirty="0">
                <a:latin typeface="Montserrat" panose="00000500000000000000" pitchFamily="2" charset="-52"/>
              </a:rPr>
              <a:t> </a:t>
            </a:r>
          </a:p>
          <a:p>
            <a:r>
              <a:rPr lang="ru-RU" sz="1200" b="1" dirty="0">
                <a:latin typeface="Montserrat" panose="00000500000000000000" pitchFamily="2" charset="-52"/>
              </a:rPr>
              <a:t>Цель: </a:t>
            </a:r>
            <a:r>
              <a:rPr lang="ru-RU" sz="1200" dirty="0">
                <a:latin typeface="Montserrat" panose="00000500000000000000" pitchFamily="2" charset="-52"/>
              </a:rPr>
              <a:t>оказание помощи молодым людям Курганской области в определении потенциальной сферы профессиональной деятельности на территории Курганской области</a:t>
            </a:r>
          </a:p>
          <a:p>
            <a:r>
              <a:rPr lang="ru-RU" sz="1200" dirty="0">
                <a:latin typeface="Montserrat" panose="00000500000000000000" pitchFamily="2" charset="-52"/>
              </a:rPr>
              <a:t> </a:t>
            </a:r>
          </a:p>
          <a:p>
            <a:r>
              <a:rPr lang="ru-RU" sz="1200" b="1" dirty="0">
                <a:latin typeface="Montserrat" panose="00000500000000000000" pitchFamily="2" charset="-52"/>
              </a:rPr>
              <a:t>Дата: </a:t>
            </a:r>
            <a:r>
              <a:rPr lang="ru-RU" sz="1200" dirty="0">
                <a:latin typeface="Montserrat" panose="00000500000000000000" pitchFamily="2" charset="-52"/>
              </a:rPr>
              <a:t>с января 2023 г. </a:t>
            </a:r>
          </a:p>
          <a:p>
            <a:r>
              <a:rPr lang="ru-RU" sz="1200" dirty="0">
                <a:latin typeface="Montserrat" panose="00000500000000000000" pitchFamily="2" charset="-52"/>
              </a:rPr>
              <a:t>Время проведения: с 13.00 до 15.00</a:t>
            </a:r>
          </a:p>
          <a:p>
            <a:r>
              <a:rPr lang="ru-RU" sz="1200" dirty="0">
                <a:latin typeface="Montserrat" panose="00000500000000000000" pitchFamily="2" charset="-52"/>
              </a:rPr>
              <a:t>Место проведения: Курган, ул. Советская, 63, строение 4</a:t>
            </a:r>
          </a:p>
          <a:p>
            <a:endParaRPr lang="ru-RU" sz="1200" dirty="0">
              <a:latin typeface="Montserrat" panose="00000500000000000000" pitchFamily="2" charset="-52"/>
            </a:endParaRPr>
          </a:p>
          <a:p>
            <a:r>
              <a:rPr lang="ru-RU" sz="1200" b="1" dirty="0">
                <a:latin typeface="Montserrat" panose="00000500000000000000" pitchFamily="2" charset="-52"/>
              </a:rPr>
              <a:t>Целевая аудитория: </a:t>
            </a:r>
            <a:r>
              <a:rPr lang="ru-RU" sz="1200" dirty="0">
                <a:latin typeface="Montserrat" panose="00000500000000000000" pitchFamily="2" charset="-52"/>
              </a:rPr>
              <a:t>обучающиеся старших классов школ Кургана, </a:t>
            </a:r>
          </a:p>
          <a:p>
            <a:r>
              <a:rPr lang="ru-RU" sz="1200" dirty="0">
                <a:latin typeface="Montserrat" panose="00000500000000000000" pitchFamily="2" charset="-52"/>
              </a:rPr>
              <a:t>Курганской области, учителя и родители, студенты учреждений </a:t>
            </a:r>
          </a:p>
          <a:p>
            <a:r>
              <a:rPr lang="ru-RU" sz="1200" dirty="0">
                <a:latin typeface="Montserrat" panose="00000500000000000000" pitchFamily="2" charset="-52"/>
              </a:rPr>
              <a:t>профессионального образования, студенты ВУЗов региона</a:t>
            </a:r>
          </a:p>
          <a:p>
            <a:r>
              <a:rPr lang="ru-RU" sz="1200" dirty="0">
                <a:latin typeface="Montserrat" panose="00000500000000000000" pitchFamily="2" charset="-52"/>
              </a:rPr>
              <a:t> 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1200" dirty="0">
              <a:solidFill>
                <a:srgbClr val="016CBC"/>
              </a:solidFill>
              <a:effectLst/>
              <a:latin typeface="Montserrat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4A6E5F-1790-9BFF-B96A-E613D36D45D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20" y="6177491"/>
            <a:ext cx="471130" cy="450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263CAE-5CB3-EE9A-9740-72256A20E1CB}"/>
              </a:ext>
            </a:extLst>
          </p:cNvPr>
          <p:cNvSpPr txBox="1"/>
          <p:nvPr/>
        </p:nvSpPr>
        <p:spPr>
          <a:xfrm>
            <a:off x="958574" y="6303734"/>
            <a:ext cx="933484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0">
              <a:spcBef>
                <a:spcPts val="515"/>
              </a:spcBef>
            </a:pPr>
            <a:r>
              <a:rPr lang="ru-RU" sz="900" b="1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С использованием субсидий из областного бюджета на поддержку социально ориентированных некоммерческих организаций </a:t>
            </a:r>
          </a:p>
        </p:txBody>
      </p:sp>
    </p:spTree>
    <p:extLst>
      <p:ext uri="{BB962C8B-B14F-4D97-AF65-F5344CB8AC3E}">
        <p14:creationId xmlns:p14="http://schemas.microsoft.com/office/powerpoint/2010/main" val="438416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DC544286-1940-6B3A-5F3C-94D568D887BD}"/>
              </a:ext>
            </a:extLst>
          </p:cNvPr>
          <p:cNvCxnSpPr>
            <a:cxnSpLocks/>
          </p:cNvCxnSpPr>
          <p:nvPr/>
        </p:nvCxnSpPr>
        <p:spPr>
          <a:xfrm>
            <a:off x="1367406" y="1029072"/>
            <a:ext cx="1055614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EB28AA-394C-B437-4FCF-370D91CE7F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7" r="52306"/>
          <a:stretch/>
        </p:blipFill>
        <p:spPr>
          <a:xfrm flipH="1">
            <a:off x="364171" y="1029072"/>
            <a:ext cx="1190780" cy="5061333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CF0DBAF0-D5CA-D3CC-A0EF-9065E8795A25}"/>
              </a:ext>
            </a:extLst>
          </p:cNvPr>
          <p:cNvSpPr/>
          <p:nvPr/>
        </p:nvSpPr>
        <p:spPr>
          <a:xfrm>
            <a:off x="278144" y="179571"/>
            <a:ext cx="1352016" cy="135201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F3330B-3DD3-2727-B9D9-3062EAA99350}"/>
              </a:ext>
            </a:extLst>
          </p:cNvPr>
          <p:cNvSpPr txBox="1"/>
          <p:nvPr/>
        </p:nvSpPr>
        <p:spPr>
          <a:xfrm>
            <a:off x="1630160" y="699690"/>
            <a:ext cx="10928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0">
              <a:spcBef>
                <a:spcPts val="515"/>
              </a:spcBef>
              <a:spcAft>
                <a:spcPts val="0"/>
              </a:spcAft>
            </a:pPr>
            <a:r>
              <a:rPr lang="ru-RU" sz="1400" b="1" cap="all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Дорожная карта</a:t>
            </a:r>
            <a:endParaRPr lang="ru-RU" sz="1200" b="1" cap="all" dirty="0">
              <a:effectLst/>
              <a:latin typeface="Montserrat" panose="00000500000000000000" pitchFamily="2" charset="-52"/>
              <a:ea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27493C-8B37-1F55-150C-20C3992CD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43" y="387738"/>
            <a:ext cx="919819" cy="794390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3AB1699-949C-0802-24D3-512E9907D025}"/>
              </a:ext>
            </a:extLst>
          </p:cNvPr>
          <p:cNvCxnSpPr>
            <a:cxnSpLocks/>
          </p:cNvCxnSpPr>
          <p:nvPr/>
        </p:nvCxnSpPr>
        <p:spPr>
          <a:xfrm>
            <a:off x="358762" y="6090407"/>
            <a:ext cx="1156479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145238C-1BF5-13CD-B821-A0937A594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693" y="5745632"/>
            <a:ext cx="652272" cy="65227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81F4A69-127F-FA4A-AEBB-D8E2E755DC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279" y="5035427"/>
            <a:ext cx="652273" cy="65227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DA03CAA-D88C-85E6-A979-81D251C926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456" y="5261996"/>
            <a:ext cx="372959" cy="3720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1569559-8AE5-51C9-E9DB-3E066F295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580" y="5255028"/>
            <a:ext cx="585948" cy="58594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A80FFDA-499C-E5ED-1B06-847B74C18B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889" y="4801306"/>
            <a:ext cx="380427" cy="38042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A0D8726-A30C-88DF-AB8C-7D0E15A055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926" y="5341112"/>
            <a:ext cx="585948" cy="5859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2AFDB6-53AB-2D7E-8767-68C8DD3B983A}"/>
              </a:ext>
            </a:extLst>
          </p:cNvPr>
          <p:cNvSpPr txBox="1"/>
          <p:nvPr/>
        </p:nvSpPr>
        <p:spPr>
          <a:xfrm>
            <a:off x="2050922" y="1237056"/>
            <a:ext cx="96710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Montserrat" panose="00000500000000000000" pitchFamily="2" charset="-52"/>
              </a:rPr>
              <a:t>Открытые лекции</a:t>
            </a:r>
          </a:p>
          <a:p>
            <a:r>
              <a:rPr lang="ru-RU" sz="1200" b="1" dirty="0">
                <a:latin typeface="Montserrat" panose="00000500000000000000" pitchFamily="2" charset="-52"/>
              </a:rPr>
              <a:t>«Университетская среда»</a:t>
            </a:r>
          </a:p>
          <a:p>
            <a:r>
              <a:rPr lang="ru-RU" sz="1050" dirty="0">
                <a:latin typeface="Montserrat" panose="00000500000000000000" pitchFamily="2" charset="-52"/>
              </a:rPr>
              <a:t> 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42B2DA4-D909-0B1E-3357-913FC3F72CC2}"/>
              </a:ext>
            </a:extLst>
          </p:cNvPr>
          <p:cNvSpPr/>
          <p:nvPr/>
        </p:nvSpPr>
        <p:spPr>
          <a:xfrm>
            <a:off x="2394657" y="1956742"/>
            <a:ext cx="846333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latin typeface="Montserrat" panose="00000500000000000000" pitchFamily="2" charset="-52"/>
              </a:rPr>
              <a:t>Анохин Александр Сергеевич</a:t>
            </a:r>
            <a:endParaRPr lang="ru-RU" sz="900" dirty="0">
              <a:latin typeface="Montserrat" panose="00000500000000000000" pitchFamily="2" charset="-52"/>
            </a:endParaRPr>
          </a:p>
          <a:p>
            <a:r>
              <a:rPr lang="ru-RU" sz="900" dirty="0">
                <a:latin typeface="Montserrat" panose="00000500000000000000" pitchFamily="2" charset="-52"/>
              </a:rPr>
              <a:t>Кандидат технических наук, заместитель директора Института </a:t>
            </a:r>
          </a:p>
          <a:p>
            <a:r>
              <a:rPr lang="ru-RU" sz="900" dirty="0">
                <a:latin typeface="Montserrat" panose="00000500000000000000" pitchFamily="2" charset="-52"/>
              </a:rPr>
              <a:t>металлургии и материаловедения им. А.А. </a:t>
            </a:r>
            <a:r>
              <a:rPr lang="ru-RU" sz="900" dirty="0" err="1">
                <a:latin typeface="Montserrat" panose="00000500000000000000" pitchFamily="2" charset="-52"/>
              </a:rPr>
              <a:t>Байкова</a:t>
            </a:r>
            <a:r>
              <a:rPr lang="ru-RU" sz="900" dirty="0">
                <a:latin typeface="Montserrat" panose="00000500000000000000" pitchFamily="2" charset="-52"/>
              </a:rPr>
              <a:t> РАН</a:t>
            </a:r>
          </a:p>
          <a:p>
            <a:r>
              <a:rPr lang="ru-RU" sz="900" dirty="0">
                <a:latin typeface="Montserrat" panose="00000500000000000000" pitchFamily="2" charset="-52"/>
              </a:rPr>
              <a:t>Управление проектами при разработке конкурентоспособных продуктов и технологий</a:t>
            </a:r>
          </a:p>
          <a:p>
            <a:r>
              <a:rPr lang="ru-RU" sz="900" dirty="0">
                <a:latin typeface="Montserrat" panose="00000500000000000000" pitchFamily="2" charset="-52"/>
              </a:rPr>
              <a:t> ( 3 лекции и практические занятия)</a:t>
            </a:r>
          </a:p>
          <a:p>
            <a:r>
              <a:rPr lang="ru-RU" sz="900" b="1" dirty="0">
                <a:latin typeface="Montserrat" panose="00000500000000000000" pitchFamily="2" charset="-52"/>
              </a:rPr>
              <a:t> </a:t>
            </a:r>
            <a:endParaRPr lang="ru-RU" sz="900" dirty="0">
              <a:latin typeface="Montserrat" panose="00000500000000000000" pitchFamily="2" charset="-52"/>
            </a:endParaRPr>
          </a:p>
          <a:p>
            <a:r>
              <a:rPr lang="ru-RU" sz="900" b="1" dirty="0" err="1">
                <a:latin typeface="Montserrat" panose="00000500000000000000" pitchFamily="2" charset="-52"/>
              </a:rPr>
              <a:t>Авдюшина</a:t>
            </a:r>
            <a:r>
              <a:rPr lang="ru-RU" sz="900" b="1" dirty="0">
                <a:latin typeface="Montserrat" panose="00000500000000000000" pitchFamily="2" charset="-52"/>
              </a:rPr>
              <a:t> Анна Евгеньевна </a:t>
            </a:r>
            <a:endParaRPr lang="ru-RU" sz="900" dirty="0">
              <a:latin typeface="Montserrat" panose="00000500000000000000" pitchFamily="2" charset="-52"/>
            </a:endParaRPr>
          </a:p>
          <a:p>
            <a:r>
              <a:rPr lang="ru-RU" sz="900" dirty="0">
                <a:latin typeface="Montserrat" panose="00000500000000000000" pitchFamily="2" charset="-52"/>
              </a:rPr>
              <a:t>Аспирант Университета ИТМО</a:t>
            </a:r>
          </a:p>
          <a:p>
            <a:r>
              <a:rPr lang="ru-RU" sz="900" dirty="0">
                <a:latin typeface="Montserrat" panose="00000500000000000000" pitchFamily="2" charset="-52"/>
              </a:rPr>
              <a:t>Технология </a:t>
            </a:r>
            <a:r>
              <a:rPr lang="en-US" sz="900" dirty="0">
                <a:latin typeface="Montserrat" panose="00000500000000000000" pitchFamily="2" charset="-52"/>
              </a:rPr>
              <a:t>NLP</a:t>
            </a:r>
            <a:r>
              <a:rPr lang="ru-RU" sz="900" dirty="0">
                <a:latin typeface="Montserrat" panose="00000500000000000000" pitchFamily="2" charset="-52"/>
              </a:rPr>
              <a:t>: Сценарное проектирование и городская среда</a:t>
            </a:r>
          </a:p>
          <a:p>
            <a:r>
              <a:rPr lang="ru-RU" sz="900" b="1" dirty="0">
                <a:latin typeface="Montserrat" panose="00000500000000000000" pitchFamily="2" charset="-52"/>
              </a:rPr>
              <a:t> </a:t>
            </a:r>
            <a:endParaRPr lang="ru-RU" sz="900" dirty="0">
              <a:latin typeface="Montserrat" panose="00000500000000000000" pitchFamily="2" charset="-52"/>
            </a:endParaRPr>
          </a:p>
          <a:p>
            <a:r>
              <a:rPr lang="ru-RU" sz="900" b="1" dirty="0">
                <a:latin typeface="Montserrat" panose="00000500000000000000" pitchFamily="2" charset="-52"/>
              </a:rPr>
              <a:t>Вдовин Евгений Петрович</a:t>
            </a:r>
            <a:endParaRPr lang="ru-RU" sz="900" dirty="0">
              <a:latin typeface="Montserrat" panose="00000500000000000000" pitchFamily="2" charset="-52"/>
            </a:endParaRPr>
          </a:p>
          <a:p>
            <a:r>
              <a:rPr lang="ru-RU" sz="900" dirty="0">
                <a:latin typeface="Montserrat" panose="00000500000000000000" pitchFamily="2" charset="-52"/>
              </a:rPr>
              <a:t>Доктор физико-математических наук, профессор РАН, заместитель директора по научной работе ФГБУН Института математики им. С.Л. Соболева СО РАН (г. Новосибирск), директор Математического центра в Академгородке, директор Института математики и компьютерных наук </a:t>
            </a:r>
            <a:r>
              <a:rPr lang="ru-RU" sz="900" dirty="0" err="1">
                <a:latin typeface="Montserrat" panose="00000500000000000000" pitchFamily="2" charset="-52"/>
              </a:rPr>
              <a:t>ТюмГУ</a:t>
            </a:r>
            <a:r>
              <a:rPr lang="ru-RU" sz="900" dirty="0">
                <a:latin typeface="Montserrat" panose="00000500000000000000" pitchFamily="2" charset="-52"/>
              </a:rPr>
              <a:t> </a:t>
            </a:r>
          </a:p>
          <a:p>
            <a:r>
              <a:rPr lang="ru-RU" sz="900" dirty="0">
                <a:latin typeface="Montserrat" panose="00000500000000000000" pitchFamily="2" charset="-52"/>
              </a:rPr>
              <a:t>Вызовы для развития математики и ИТ</a:t>
            </a:r>
          </a:p>
          <a:p>
            <a:r>
              <a:rPr lang="ru-RU" sz="900" dirty="0">
                <a:latin typeface="Montserrat" panose="00000500000000000000" pitchFamily="2" charset="-52"/>
              </a:rPr>
              <a:t>Проектная работа на уроке математики </a:t>
            </a:r>
          </a:p>
          <a:p>
            <a:r>
              <a:rPr lang="ru-RU" sz="900" dirty="0">
                <a:latin typeface="Montserrat" panose="00000500000000000000" pitchFamily="2" charset="-52"/>
              </a:rPr>
              <a:t> </a:t>
            </a:r>
          </a:p>
          <a:p>
            <a:r>
              <a:rPr lang="ru-RU" sz="900" b="1" dirty="0">
                <a:latin typeface="Montserrat" panose="00000500000000000000" pitchFamily="2" charset="-52"/>
              </a:rPr>
              <a:t>Кузьмин Алексей   Михайлович ,</a:t>
            </a:r>
            <a:endParaRPr lang="ru-RU" sz="900" dirty="0">
              <a:latin typeface="Montserrat" panose="00000500000000000000" pitchFamily="2" charset="-52"/>
            </a:endParaRPr>
          </a:p>
          <a:p>
            <a:r>
              <a:rPr lang="ru-RU" sz="900" dirty="0">
                <a:latin typeface="Montserrat" panose="00000500000000000000" pitchFamily="2" charset="-52"/>
              </a:rPr>
              <a:t>кандидат технических наук, доцент кафедры «Двигатели летательных аппаратов» БГТУ «ВОЕНМЕХ» им. Д.Ф. Устинова</a:t>
            </a:r>
          </a:p>
          <a:p>
            <a:r>
              <a:rPr lang="ru-RU" sz="900" dirty="0">
                <a:latin typeface="Montserrat" panose="00000500000000000000" pitchFamily="2" charset="-52"/>
              </a:rPr>
              <a:t>Управление проектами при разработке конкурентоспособных продуктов и технологий</a:t>
            </a:r>
          </a:p>
          <a:p>
            <a:r>
              <a:rPr lang="ru-RU" sz="900" dirty="0">
                <a:latin typeface="Montserrat" panose="00000500000000000000" pitchFamily="2" charset="-52"/>
              </a:rPr>
              <a:t>( 3 лекции и практические занятия)</a:t>
            </a:r>
          </a:p>
          <a:p>
            <a:r>
              <a:rPr lang="ru-RU" sz="900" dirty="0">
                <a:latin typeface="Montserrat" panose="00000500000000000000" pitchFamily="2" charset="-52"/>
              </a:rPr>
              <a:t>(совместно с Анохиным А.С.)</a:t>
            </a:r>
          </a:p>
          <a:p>
            <a:r>
              <a:rPr lang="ru-RU" sz="900" dirty="0">
                <a:latin typeface="Montserrat" panose="00000500000000000000" pitchFamily="2" charset="-52"/>
              </a:rPr>
              <a:t> </a:t>
            </a:r>
          </a:p>
          <a:p>
            <a:r>
              <a:rPr lang="ru-RU" sz="900" b="1" dirty="0">
                <a:latin typeface="Montserrat" panose="00000500000000000000" pitchFamily="2" charset="-52"/>
              </a:rPr>
              <a:t>Ребров Игорь Евгеньевич </a:t>
            </a:r>
            <a:endParaRPr lang="ru-RU" sz="900" dirty="0">
              <a:latin typeface="Montserrat" panose="00000500000000000000" pitchFamily="2" charset="-52"/>
            </a:endParaRPr>
          </a:p>
          <a:p>
            <a:r>
              <a:rPr lang="ru-RU" sz="900" dirty="0">
                <a:latin typeface="Montserrat" panose="00000500000000000000" pitchFamily="2" charset="-52"/>
              </a:rPr>
              <a:t>Заведующий лабораторией электрогидродинамических систем Института электрофизики и электроэнергетики РАН г. Санкт-Петербург, кандидат физико-математических наук</a:t>
            </a:r>
          </a:p>
          <a:p>
            <a:r>
              <a:rPr lang="ru-RU" sz="900" dirty="0">
                <a:latin typeface="Montserrat" panose="00000500000000000000" pitchFamily="2" charset="-52"/>
              </a:rPr>
              <a:t>Физика в системе современного образования</a:t>
            </a:r>
          </a:p>
          <a:p>
            <a:r>
              <a:rPr lang="ru-RU" sz="900" dirty="0">
                <a:latin typeface="Montserrat" panose="00000500000000000000" pitchFamily="2" charset="-52"/>
              </a:rPr>
              <a:t>  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211663F-62A4-CF78-310D-05FBC9B46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460" y="2895299"/>
            <a:ext cx="1067402" cy="106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Алексей  Кузьмин">
            <a:extLst>
              <a:ext uri="{FF2B5EF4-FFF2-40B4-BE49-F238E27FC236}">
                <a16:creationId xmlns:a16="http://schemas.microsoft.com/office/drawing/2014/main" id="{B98CAFDB-8790-5A41-6263-A2569AF70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000250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B9B577-14E3-DB50-D4EF-E03C7DCE51A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20" y="6177491"/>
            <a:ext cx="471130" cy="450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DFED12-7A4B-6FE7-882F-343CB042CFA6}"/>
              </a:ext>
            </a:extLst>
          </p:cNvPr>
          <p:cNvSpPr txBox="1"/>
          <p:nvPr/>
        </p:nvSpPr>
        <p:spPr>
          <a:xfrm>
            <a:off x="958574" y="6303734"/>
            <a:ext cx="933484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0">
              <a:spcBef>
                <a:spcPts val="515"/>
              </a:spcBef>
            </a:pPr>
            <a:r>
              <a:rPr lang="ru-RU" sz="900" b="1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С использованием субсидий из областного бюджета на поддержку социально ориентированных некоммерческих организаций </a:t>
            </a:r>
          </a:p>
        </p:txBody>
      </p:sp>
    </p:spTree>
    <p:extLst>
      <p:ext uri="{BB962C8B-B14F-4D97-AF65-F5344CB8AC3E}">
        <p14:creationId xmlns:p14="http://schemas.microsoft.com/office/powerpoint/2010/main" val="3336420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DC544286-1940-6B3A-5F3C-94D568D887BD}"/>
              </a:ext>
            </a:extLst>
          </p:cNvPr>
          <p:cNvCxnSpPr>
            <a:cxnSpLocks/>
          </p:cNvCxnSpPr>
          <p:nvPr/>
        </p:nvCxnSpPr>
        <p:spPr>
          <a:xfrm>
            <a:off x="1367406" y="1029072"/>
            <a:ext cx="1055614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EB28AA-394C-B437-4FCF-370D91CE7F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7" r="52306"/>
          <a:stretch/>
        </p:blipFill>
        <p:spPr>
          <a:xfrm flipH="1">
            <a:off x="364171" y="1029072"/>
            <a:ext cx="1190780" cy="5061333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CF0DBAF0-D5CA-D3CC-A0EF-9065E8795A25}"/>
              </a:ext>
            </a:extLst>
          </p:cNvPr>
          <p:cNvSpPr/>
          <p:nvPr/>
        </p:nvSpPr>
        <p:spPr>
          <a:xfrm>
            <a:off x="278144" y="179571"/>
            <a:ext cx="1352016" cy="135201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F3330B-3DD3-2727-B9D9-3062EAA99350}"/>
              </a:ext>
            </a:extLst>
          </p:cNvPr>
          <p:cNvSpPr txBox="1"/>
          <p:nvPr/>
        </p:nvSpPr>
        <p:spPr>
          <a:xfrm>
            <a:off x="1630160" y="699690"/>
            <a:ext cx="10928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0">
              <a:spcBef>
                <a:spcPts val="515"/>
              </a:spcBef>
              <a:spcAft>
                <a:spcPts val="0"/>
              </a:spcAft>
            </a:pPr>
            <a:r>
              <a:rPr lang="ru-RU" sz="1400" b="1" cap="all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Дорожная карта</a:t>
            </a:r>
            <a:endParaRPr lang="ru-RU" sz="1200" b="1" cap="all" dirty="0">
              <a:effectLst/>
              <a:latin typeface="Montserrat" panose="00000500000000000000" pitchFamily="2" charset="-52"/>
              <a:ea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27493C-8B37-1F55-150C-20C3992CD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43" y="387738"/>
            <a:ext cx="919819" cy="794390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3AB1699-949C-0802-24D3-512E9907D025}"/>
              </a:ext>
            </a:extLst>
          </p:cNvPr>
          <p:cNvCxnSpPr>
            <a:cxnSpLocks/>
          </p:cNvCxnSpPr>
          <p:nvPr/>
        </p:nvCxnSpPr>
        <p:spPr>
          <a:xfrm>
            <a:off x="358762" y="6090407"/>
            <a:ext cx="1156479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145238C-1BF5-13CD-B821-A0937A594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693" y="5745632"/>
            <a:ext cx="652272" cy="65227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81F4A69-127F-FA4A-AEBB-D8E2E755DC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279" y="5035427"/>
            <a:ext cx="652273" cy="65227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DA03CAA-D88C-85E6-A979-81D251C926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456" y="5261996"/>
            <a:ext cx="372959" cy="3720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1569559-8AE5-51C9-E9DB-3E066F295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580" y="5255028"/>
            <a:ext cx="585948" cy="58594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A80FFDA-499C-E5ED-1B06-847B74C18B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889" y="4801306"/>
            <a:ext cx="380427" cy="38042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A0D8726-A30C-88DF-AB8C-7D0E15A055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926" y="5341112"/>
            <a:ext cx="585948" cy="5859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2AFDB6-53AB-2D7E-8767-68C8DD3B983A}"/>
              </a:ext>
            </a:extLst>
          </p:cNvPr>
          <p:cNvSpPr txBox="1"/>
          <p:nvPr/>
        </p:nvSpPr>
        <p:spPr>
          <a:xfrm>
            <a:off x="2156799" y="1776628"/>
            <a:ext cx="9671030" cy="2371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Montserrat" panose="00000500000000000000" pitchFamily="2" charset="-52"/>
              </a:rPr>
              <a:t>Онлайн курсы для учителей-предметников</a:t>
            </a:r>
          </a:p>
          <a:p>
            <a:r>
              <a:rPr lang="ru-RU" sz="1600" b="1" dirty="0">
                <a:latin typeface="Montserrat" panose="00000500000000000000" pitchFamily="2" charset="-52"/>
              </a:rPr>
              <a:t>«Твой университет в твоей школе»</a:t>
            </a:r>
          </a:p>
          <a:p>
            <a:r>
              <a:rPr lang="ru-RU" sz="1200" dirty="0">
                <a:latin typeface="Montserrat" panose="00000500000000000000" pitchFamily="2" charset="-52"/>
              </a:rPr>
              <a:t> </a:t>
            </a:r>
          </a:p>
          <a:p>
            <a:r>
              <a:rPr lang="ru-RU" sz="1200" b="1" dirty="0">
                <a:latin typeface="Montserrat" panose="00000500000000000000" pitchFamily="2" charset="-52"/>
              </a:rPr>
              <a:t>Цель: </a:t>
            </a:r>
            <a:r>
              <a:rPr lang="ru-RU" sz="1200" dirty="0">
                <a:latin typeface="Montserrat" panose="00000500000000000000" pitchFamily="2" charset="-52"/>
              </a:rPr>
              <a:t>развитие профессиональных компетенций учителей сельских образовательных организаций Курганской области, осуществляющих обучение по общеобразовательным предметам (математика, физика, химия, информатика, биология, география). </a:t>
            </a:r>
          </a:p>
          <a:p>
            <a:r>
              <a:rPr lang="ru-RU" sz="1200" dirty="0">
                <a:latin typeface="Montserrat" panose="00000500000000000000" pitchFamily="2" charset="-52"/>
              </a:rPr>
              <a:t> </a:t>
            </a:r>
          </a:p>
          <a:p>
            <a:r>
              <a:rPr lang="ru-RU" sz="1200" b="1" dirty="0">
                <a:latin typeface="Montserrat" panose="00000500000000000000" pitchFamily="2" charset="-52"/>
              </a:rPr>
              <a:t>Дата: </a:t>
            </a:r>
            <a:r>
              <a:rPr lang="ru-RU" sz="1200" dirty="0">
                <a:latin typeface="Montserrat" panose="00000500000000000000" pitchFamily="2" charset="-52"/>
              </a:rPr>
              <a:t>с октября 2022 г. </a:t>
            </a:r>
          </a:p>
          <a:p>
            <a:endParaRPr lang="ru-RU" sz="1200" dirty="0">
              <a:latin typeface="Montserrat" panose="00000500000000000000" pitchFamily="2" charset="-52"/>
            </a:endParaRPr>
          </a:p>
          <a:p>
            <a:r>
              <a:rPr lang="ru-RU" sz="1200" b="1" dirty="0">
                <a:latin typeface="Montserrat" panose="00000500000000000000" pitchFamily="2" charset="-52"/>
              </a:rPr>
              <a:t>Целевая аудитория: </a:t>
            </a:r>
            <a:r>
              <a:rPr lang="ru-RU" sz="1200" dirty="0">
                <a:latin typeface="Montserrat" panose="00000500000000000000" pitchFamily="2" charset="-52"/>
              </a:rPr>
              <a:t>учителей сельских образовательных организаций Курганской области, осуществляющих обучение по общеобразовательным предметам (математика, физика, химия, информатика, биология, география).  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1200" dirty="0">
              <a:solidFill>
                <a:srgbClr val="016CBC"/>
              </a:solidFill>
              <a:effectLst/>
              <a:latin typeface="Montserrat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A169E0-4CA2-446C-DCAF-05BE6F2EB1E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20" y="6177491"/>
            <a:ext cx="471130" cy="450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5624B5-C710-6B59-E817-8FBBD4B3AC70}"/>
              </a:ext>
            </a:extLst>
          </p:cNvPr>
          <p:cNvSpPr txBox="1"/>
          <p:nvPr/>
        </p:nvSpPr>
        <p:spPr>
          <a:xfrm>
            <a:off x="958574" y="6303734"/>
            <a:ext cx="933484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0">
              <a:spcBef>
                <a:spcPts val="515"/>
              </a:spcBef>
            </a:pPr>
            <a:r>
              <a:rPr lang="ru-RU" sz="900" b="1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С использованием субсидий из областного бюджета на поддержку социально ориентированных некоммерческих организаций </a:t>
            </a:r>
          </a:p>
        </p:txBody>
      </p:sp>
    </p:spTree>
    <p:extLst>
      <p:ext uri="{BB962C8B-B14F-4D97-AF65-F5344CB8AC3E}">
        <p14:creationId xmlns:p14="http://schemas.microsoft.com/office/powerpoint/2010/main" val="3056971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DC544286-1940-6B3A-5F3C-94D568D887BD}"/>
              </a:ext>
            </a:extLst>
          </p:cNvPr>
          <p:cNvCxnSpPr>
            <a:cxnSpLocks/>
          </p:cNvCxnSpPr>
          <p:nvPr/>
        </p:nvCxnSpPr>
        <p:spPr>
          <a:xfrm>
            <a:off x="1367406" y="1029072"/>
            <a:ext cx="1055614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EB28AA-394C-B437-4FCF-370D91CE7F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7" r="52306"/>
          <a:stretch/>
        </p:blipFill>
        <p:spPr>
          <a:xfrm flipH="1">
            <a:off x="364171" y="1029072"/>
            <a:ext cx="1190780" cy="5061333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CF0DBAF0-D5CA-D3CC-A0EF-9065E8795A25}"/>
              </a:ext>
            </a:extLst>
          </p:cNvPr>
          <p:cNvSpPr/>
          <p:nvPr/>
        </p:nvSpPr>
        <p:spPr>
          <a:xfrm>
            <a:off x="278144" y="179571"/>
            <a:ext cx="1352016" cy="135201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F3330B-3DD3-2727-B9D9-3062EAA99350}"/>
              </a:ext>
            </a:extLst>
          </p:cNvPr>
          <p:cNvSpPr txBox="1"/>
          <p:nvPr/>
        </p:nvSpPr>
        <p:spPr>
          <a:xfrm>
            <a:off x="1630160" y="699690"/>
            <a:ext cx="10928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0">
              <a:spcBef>
                <a:spcPts val="515"/>
              </a:spcBef>
              <a:spcAft>
                <a:spcPts val="0"/>
              </a:spcAft>
            </a:pPr>
            <a:r>
              <a:rPr lang="ru-RU" sz="1400" b="1" cap="all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Дорожная карта</a:t>
            </a:r>
            <a:endParaRPr lang="ru-RU" sz="1200" b="1" cap="all" dirty="0">
              <a:effectLst/>
              <a:latin typeface="Montserrat" panose="00000500000000000000" pitchFamily="2" charset="-52"/>
              <a:ea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27493C-8B37-1F55-150C-20C3992CD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43" y="387738"/>
            <a:ext cx="919819" cy="794390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3AB1699-949C-0802-24D3-512E9907D025}"/>
              </a:ext>
            </a:extLst>
          </p:cNvPr>
          <p:cNvCxnSpPr>
            <a:cxnSpLocks/>
          </p:cNvCxnSpPr>
          <p:nvPr/>
        </p:nvCxnSpPr>
        <p:spPr>
          <a:xfrm>
            <a:off x="358762" y="6090407"/>
            <a:ext cx="1156479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145238C-1BF5-13CD-B821-A0937A594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693" y="5745632"/>
            <a:ext cx="652272" cy="65227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81F4A69-127F-FA4A-AEBB-D8E2E755DC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279" y="5035427"/>
            <a:ext cx="652273" cy="65227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DA03CAA-D88C-85E6-A979-81D251C926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456" y="5261996"/>
            <a:ext cx="372959" cy="3720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1569559-8AE5-51C9-E9DB-3E066F295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580" y="5255028"/>
            <a:ext cx="585948" cy="58594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A80FFDA-499C-E5ED-1B06-847B74C18B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889" y="4801306"/>
            <a:ext cx="380427" cy="38042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A0D8726-A30C-88DF-AB8C-7D0E15A055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926" y="5341112"/>
            <a:ext cx="585948" cy="5859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2AFDB6-53AB-2D7E-8767-68C8DD3B983A}"/>
              </a:ext>
            </a:extLst>
          </p:cNvPr>
          <p:cNvSpPr txBox="1"/>
          <p:nvPr/>
        </p:nvSpPr>
        <p:spPr>
          <a:xfrm>
            <a:off x="3527318" y="2136145"/>
            <a:ext cx="5496025" cy="3787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Montserrat" panose="00000500000000000000" pitchFamily="2" charset="-52"/>
              </a:rPr>
              <a:t>«Диалог на равных» с ректором КГУ</a:t>
            </a:r>
          </a:p>
          <a:p>
            <a:r>
              <a:rPr lang="ru-RU" sz="1600" b="1" dirty="0">
                <a:latin typeface="Montserrat" panose="00000500000000000000" pitchFamily="2" charset="-52"/>
              </a:rPr>
              <a:t>«КГУ – территория развития».</a:t>
            </a:r>
          </a:p>
          <a:p>
            <a:endParaRPr lang="ru-RU" sz="1600" b="1" dirty="0">
              <a:latin typeface="Montserrat" panose="00000500000000000000" pitchFamily="2" charset="-52"/>
            </a:endParaRPr>
          </a:p>
          <a:p>
            <a:endParaRPr lang="ru-RU" sz="1600" b="1" dirty="0">
              <a:latin typeface="Montserrat" panose="00000500000000000000" pitchFamily="2" charset="-52"/>
            </a:endParaRPr>
          </a:p>
          <a:p>
            <a:endParaRPr lang="ru-RU" sz="1600" b="1" dirty="0">
              <a:latin typeface="Montserrat" panose="00000500000000000000" pitchFamily="2" charset="-52"/>
            </a:endParaRPr>
          </a:p>
          <a:p>
            <a:endParaRPr lang="ru-RU" sz="1600" b="1" dirty="0">
              <a:latin typeface="Montserrat" panose="00000500000000000000" pitchFamily="2" charset="-52"/>
            </a:endParaRPr>
          </a:p>
          <a:p>
            <a:r>
              <a:rPr lang="ru-RU" sz="1200" dirty="0">
                <a:latin typeface="Montserrat" panose="00000500000000000000" pitchFamily="2" charset="-52"/>
              </a:rPr>
              <a:t> </a:t>
            </a:r>
          </a:p>
          <a:p>
            <a:r>
              <a:rPr lang="ru-RU" sz="1200" b="1" dirty="0">
                <a:latin typeface="Montserrat" panose="00000500000000000000" pitchFamily="2" charset="-52"/>
              </a:rPr>
              <a:t>Цель: </a:t>
            </a:r>
            <a:r>
              <a:rPr lang="ru-RU" sz="1200" dirty="0">
                <a:latin typeface="Montserrat" panose="00000500000000000000" pitchFamily="2" charset="-52"/>
              </a:rPr>
              <a:t>информирование обучающихся выпускных классов образовательных организаций Кургана и Курганской области о правилах приема в ВУЗы России в 2023 г.</a:t>
            </a:r>
          </a:p>
          <a:p>
            <a:endParaRPr lang="ru-RU" sz="1200" dirty="0">
              <a:latin typeface="Montserrat" panose="00000500000000000000" pitchFamily="2" charset="-52"/>
            </a:endParaRPr>
          </a:p>
          <a:p>
            <a:r>
              <a:rPr lang="ru-RU" sz="1200" b="1" dirty="0">
                <a:latin typeface="Montserrat" panose="00000500000000000000" pitchFamily="2" charset="-52"/>
              </a:rPr>
              <a:t>Дата: </a:t>
            </a:r>
            <a:r>
              <a:rPr lang="ru-RU" sz="1200" dirty="0">
                <a:latin typeface="Montserrat" panose="00000500000000000000" pitchFamily="2" charset="-52"/>
              </a:rPr>
              <a:t>апрель 2023 г. </a:t>
            </a:r>
          </a:p>
          <a:p>
            <a:endParaRPr lang="ru-RU" sz="1200" dirty="0">
              <a:latin typeface="Montserrat" panose="00000500000000000000" pitchFamily="2" charset="-52"/>
            </a:endParaRPr>
          </a:p>
          <a:p>
            <a:r>
              <a:rPr lang="ru-RU" sz="1200" b="1" dirty="0">
                <a:latin typeface="Montserrat" panose="00000500000000000000" pitchFamily="2" charset="-52"/>
              </a:rPr>
              <a:t>Целевая аудитория: </a:t>
            </a:r>
            <a:r>
              <a:rPr lang="ru-RU" sz="1200" dirty="0">
                <a:latin typeface="Montserrat" panose="00000500000000000000" pitchFamily="2" charset="-52"/>
              </a:rPr>
              <a:t>обучающиеся старших классов школ Кургана, </a:t>
            </a:r>
          </a:p>
          <a:p>
            <a:r>
              <a:rPr lang="ru-RU" sz="1200" dirty="0">
                <a:latin typeface="Montserrat" panose="00000500000000000000" pitchFamily="2" charset="-52"/>
              </a:rPr>
              <a:t>Курганской области, учителя и родители, студенты учреждений </a:t>
            </a:r>
          </a:p>
          <a:p>
            <a:r>
              <a:rPr lang="ru-RU" sz="1200" dirty="0">
                <a:latin typeface="Montserrat" panose="00000500000000000000" pitchFamily="2" charset="-52"/>
              </a:rPr>
              <a:t>профессионального образования, студенты ВУЗов региона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1200" dirty="0">
              <a:solidFill>
                <a:srgbClr val="016CBC"/>
              </a:solidFill>
              <a:effectLst/>
              <a:latin typeface="Montserrat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9260D1F-E301-A162-7C92-3D90DE477C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650" y="1262595"/>
            <a:ext cx="1681412" cy="224228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2EF0CF4-9ACA-2537-7F74-461C5ECEAF6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20" y="6177491"/>
            <a:ext cx="471130" cy="450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8091D7-7F3D-DC11-F4E5-6320935EBE9A}"/>
              </a:ext>
            </a:extLst>
          </p:cNvPr>
          <p:cNvSpPr txBox="1"/>
          <p:nvPr/>
        </p:nvSpPr>
        <p:spPr>
          <a:xfrm>
            <a:off x="958574" y="6303734"/>
            <a:ext cx="933484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0">
              <a:spcBef>
                <a:spcPts val="515"/>
              </a:spcBef>
            </a:pPr>
            <a:r>
              <a:rPr lang="ru-RU" sz="900" b="1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С использованием субсидий из областного бюджета на поддержку социально ориентированных некоммерческих организаций </a:t>
            </a:r>
          </a:p>
        </p:txBody>
      </p:sp>
    </p:spTree>
    <p:extLst>
      <p:ext uri="{BB962C8B-B14F-4D97-AF65-F5344CB8AC3E}">
        <p14:creationId xmlns:p14="http://schemas.microsoft.com/office/powerpoint/2010/main" val="1796634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87960E3-37AE-49D0-A083-9CBD9BB1EDFB}"/>
              </a:ext>
            </a:extLst>
          </p:cNvPr>
          <p:cNvSpPr txBox="1"/>
          <p:nvPr/>
        </p:nvSpPr>
        <p:spPr>
          <a:xfrm>
            <a:off x="1905802" y="2233045"/>
            <a:ext cx="8391938" cy="884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50" b="1" cap="all" dirty="0"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По всем проектам обращаться </a:t>
            </a:r>
          </a:p>
          <a:p>
            <a:pPr algn="just"/>
            <a:r>
              <a:rPr lang="en-US" sz="2000" b="1" i="0" dirty="0">
                <a:effectLst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rektorat@kgsu.ru</a:t>
            </a:r>
            <a:endParaRPr lang="ru-RU" sz="2000" b="0" i="0" dirty="0">
              <a:effectLst/>
              <a:latin typeface="Montserrat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1050" b="0" i="0" dirty="0">
                <a:effectLst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pPr algn="just"/>
            <a:endParaRPr lang="ru-RU" sz="1050" dirty="0">
              <a:latin typeface="Montserrat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FB6FBB-478C-49B9-93D8-B5AFDC52EC5A}"/>
              </a:ext>
            </a:extLst>
          </p:cNvPr>
          <p:cNvSpPr txBox="1"/>
          <p:nvPr/>
        </p:nvSpPr>
        <p:spPr>
          <a:xfrm>
            <a:off x="1858514" y="1448034"/>
            <a:ext cx="60976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200" b="1" i="0" dirty="0">
                <a:effectLst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Спасибо за внимание!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79A375-10B1-4E6D-83DF-5A8268087F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8" r="46890"/>
          <a:stretch/>
        </p:blipFill>
        <p:spPr>
          <a:xfrm>
            <a:off x="1905802" y="1972584"/>
            <a:ext cx="9922027" cy="10050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268D077-2C21-4C80-B763-3FC81D64D1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61" y="6189389"/>
            <a:ext cx="11564789" cy="593066"/>
          </a:xfrm>
          <a:prstGeom prst="rect">
            <a:avLst/>
          </a:prstGeom>
        </p:spPr>
      </p:pic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E05B52B3-766D-FC52-6CA7-07D7D965001E}"/>
              </a:ext>
            </a:extLst>
          </p:cNvPr>
          <p:cNvCxnSpPr>
            <a:cxnSpLocks/>
          </p:cNvCxnSpPr>
          <p:nvPr/>
        </p:nvCxnSpPr>
        <p:spPr>
          <a:xfrm>
            <a:off x="1367406" y="1029072"/>
            <a:ext cx="1055614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495BDA-C1A1-7AC6-42F7-EDE39A3622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7" r="52306"/>
          <a:stretch/>
        </p:blipFill>
        <p:spPr>
          <a:xfrm flipH="1">
            <a:off x="364171" y="1029073"/>
            <a:ext cx="1190780" cy="4879690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47C0C1A6-6279-D0C6-C9F7-FBFEC81ECF7A}"/>
              </a:ext>
            </a:extLst>
          </p:cNvPr>
          <p:cNvSpPr/>
          <p:nvPr/>
        </p:nvSpPr>
        <p:spPr>
          <a:xfrm>
            <a:off x="278144" y="179571"/>
            <a:ext cx="1352016" cy="135201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4CD72C-8BFF-6767-F118-90EC212CE1AE}"/>
              </a:ext>
            </a:extLst>
          </p:cNvPr>
          <p:cNvSpPr txBox="1"/>
          <p:nvPr/>
        </p:nvSpPr>
        <p:spPr>
          <a:xfrm>
            <a:off x="1630160" y="699690"/>
            <a:ext cx="10928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0">
              <a:spcBef>
                <a:spcPts val="515"/>
              </a:spcBef>
              <a:spcAft>
                <a:spcPts val="0"/>
              </a:spcAft>
            </a:pPr>
            <a:r>
              <a:rPr lang="ru-RU" sz="1400" b="1" cap="all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КУРГАНСКИЙ ГОСУДАРСТВЕННЫЙ УНИВЕРСИТЕТ</a:t>
            </a:r>
            <a:endParaRPr lang="ru-RU" sz="1200" b="1" cap="all" dirty="0">
              <a:effectLst/>
              <a:latin typeface="Montserrat" panose="00000500000000000000" pitchFamily="2" charset="-52"/>
              <a:ea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7113E91-C182-F130-4D50-289BCB6E98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43" y="387738"/>
            <a:ext cx="919819" cy="794390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52002B11-BA81-D5BD-2C78-45605B3DCCC0}"/>
              </a:ext>
            </a:extLst>
          </p:cNvPr>
          <p:cNvCxnSpPr>
            <a:cxnSpLocks/>
          </p:cNvCxnSpPr>
          <p:nvPr/>
        </p:nvCxnSpPr>
        <p:spPr>
          <a:xfrm>
            <a:off x="358762" y="5908762"/>
            <a:ext cx="1156479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06A1E85-AE3A-9F8A-AEAA-524DD4768E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693" y="5563987"/>
            <a:ext cx="652272" cy="65227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1CEA866-D77B-F981-C159-1384DC6273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279" y="4853782"/>
            <a:ext cx="652273" cy="65227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CE24EA3-2F0F-5B41-8FC9-CED66C7951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456" y="5080351"/>
            <a:ext cx="372959" cy="37209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11B2AAD-687C-7B34-EDBB-901455D57E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580" y="5073383"/>
            <a:ext cx="585948" cy="58594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C775437-08C1-9A7D-FF67-AFFFD6A3EB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889" y="4619661"/>
            <a:ext cx="380427" cy="38042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80AFE44-B109-8584-48B1-3B3FFD5310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926" y="5159467"/>
            <a:ext cx="585948" cy="58594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731F2CC-2974-3DBC-BBE8-E1EDFC69BD4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838" y="3272860"/>
            <a:ext cx="2491079" cy="249107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630AA5B-AD32-C5D8-F329-674404C83660}"/>
              </a:ext>
            </a:extLst>
          </p:cNvPr>
          <p:cNvSpPr txBox="1"/>
          <p:nvPr/>
        </p:nvSpPr>
        <p:spPr>
          <a:xfrm>
            <a:off x="4627082" y="3374953"/>
            <a:ext cx="36048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cap="all" dirty="0">
                <a:latin typeface="Montserrat" panose="00000500000000000000" pitchFamily="2" charset="-52"/>
              </a:rPr>
              <a:t>ПРИЕМНАЯ КОМИССИЯ</a:t>
            </a:r>
            <a:endParaRPr lang="ru-RU" sz="1200" dirty="0">
              <a:latin typeface="Montserrat" panose="00000500000000000000" pitchFamily="2" charset="-52"/>
            </a:endParaRPr>
          </a:p>
          <a:p>
            <a:endParaRPr lang="en-US" sz="1200" dirty="0">
              <a:latin typeface="Montserrat" panose="00000500000000000000" pitchFamily="2" charset="-52"/>
            </a:endParaRPr>
          </a:p>
          <a:p>
            <a:r>
              <a:rPr lang="ru-RU" sz="1200" dirty="0">
                <a:latin typeface="Montserrat" panose="00000500000000000000" pitchFamily="2" charset="-52"/>
              </a:rPr>
              <a:t>г. Курган, ул. Советская, 63, стр. 4</a:t>
            </a:r>
          </a:p>
          <a:p>
            <a:r>
              <a:rPr lang="ru-RU" sz="1200" dirty="0">
                <a:latin typeface="Montserrat" panose="00000500000000000000" pitchFamily="2" charset="-52"/>
              </a:rPr>
              <a:t>Тел.: 8 (3522) 65-30-30</a:t>
            </a:r>
          </a:p>
          <a:p>
            <a:endParaRPr lang="ru-RU" sz="1200" dirty="0">
              <a:latin typeface="Montserrat" panose="00000500000000000000" pitchFamily="2" charset="-52"/>
            </a:endParaRPr>
          </a:p>
          <a:p>
            <a:endParaRPr lang="ru-RU" sz="1200" dirty="0">
              <a:latin typeface="Montserrat" panose="00000500000000000000" pitchFamily="2" charset="-52"/>
            </a:endParaRPr>
          </a:p>
          <a:p>
            <a:endParaRPr lang="ru-RU" sz="1200" dirty="0">
              <a:latin typeface="Montserrat" panose="00000500000000000000" pitchFamily="2" charset="-52"/>
            </a:endParaRPr>
          </a:p>
          <a:p>
            <a:r>
              <a:rPr lang="ru-RU" sz="1200" dirty="0">
                <a:latin typeface="Montserrat" panose="00000500000000000000" pitchFamily="2" charset="-52"/>
              </a:rPr>
              <a:t>+7 995 306 53 30</a:t>
            </a:r>
          </a:p>
          <a:p>
            <a:endParaRPr lang="ru-RU" sz="1200" dirty="0">
              <a:latin typeface="Montserrat" panose="00000500000000000000" pitchFamily="2" charset="-52"/>
            </a:endParaRPr>
          </a:p>
          <a:p>
            <a:r>
              <a:rPr lang="ru-RU" sz="1200" dirty="0">
                <a:latin typeface="Montserrat" panose="00000500000000000000" pitchFamily="2" charset="-52"/>
              </a:rPr>
              <a:t>abit.kgsu.ru</a:t>
            </a:r>
          </a:p>
          <a:p>
            <a:r>
              <a:rPr lang="ru-RU" sz="1200" dirty="0">
                <a:latin typeface="Montserrat" panose="00000500000000000000" pitchFamily="2" charset="-52"/>
              </a:rPr>
              <a:t>e-</a:t>
            </a:r>
            <a:r>
              <a:rPr lang="ru-RU" sz="1200" dirty="0" err="1">
                <a:latin typeface="Montserrat" panose="00000500000000000000" pitchFamily="2" charset="-52"/>
              </a:rPr>
              <a:t>mail</a:t>
            </a:r>
            <a:r>
              <a:rPr lang="ru-RU" sz="1200" dirty="0">
                <a:latin typeface="Montserrat" panose="00000500000000000000" pitchFamily="2" charset="-52"/>
              </a:rPr>
              <a:t>: pk@kgsu.ru</a:t>
            </a:r>
          </a:p>
          <a:p>
            <a:r>
              <a:rPr lang="ru-RU" sz="1200" dirty="0">
                <a:latin typeface="Montserrat" panose="00000500000000000000" pitchFamily="2" charset="-52"/>
              </a:rPr>
              <a:t>vk.com/</a:t>
            </a:r>
            <a:r>
              <a:rPr lang="ru-RU" sz="1200" dirty="0" err="1">
                <a:latin typeface="Montserrat" panose="00000500000000000000" pitchFamily="2" charset="-52"/>
              </a:rPr>
              <a:t>pk_kgsu_ru</a:t>
            </a:r>
            <a:endParaRPr lang="ru-RU" sz="1200" dirty="0">
              <a:latin typeface="Montserrat" panose="00000500000000000000" pitchFamily="2" charset="-52"/>
            </a:endParaRP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44B22D36-55ED-E909-6B84-E23221CD9E61}"/>
              </a:ext>
            </a:extLst>
          </p:cNvPr>
          <p:cNvGrpSpPr/>
          <p:nvPr/>
        </p:nvGrpSpPr>
        <p:grpSpPr>
          <a:xfrm>
            <a:off x="4764989" y="4229924"/>
            <a:ext cx="1253428" cy="400384"/>
            <a:chOff x="322506" y="3287562"/>
            <a:chExt cx="6044086" cy="1930669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3732D2E3-6113-611D-DF4F-519F6E007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506" y="3287563"/>
              <a:ext cx="1816494" cy="1820952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560025CD-5611-672D-54F4-A96A49BCE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0937" y="3287563"/>
              <a:ext cx="1839035" cy="1930668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91117568-2E5F-71CE-68E8-BC2E0289B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6419" y="3287562"/>
              <a:ext cx="1660173" cy="16630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0681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175F4D66-DE85-4066-8F60-23ACEF49E7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9275999"/>
              </p:ext>
            </p:extLst>
          </p:nvPr>
        </p:nvGraphicFramePr>
        <p:xfrm>
          <a:off x="2329314" y="1601571"/>
          <a:ext cx="9057372" cy="3654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0A4463CD-687B-4A82-B861-04C13610B40A}"/>
              </a:ext>
            </a:extLst>
          </p:cNvPr>
          <p:cNvSpPr txBox="1"/>
          <p:nvPr/>
        </p:nvSpPr>
        <p:spPr>
          <a:xfrm>
            <a:off x="1710777" y="689537"/>
            <a:ext cx="8086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400" b="1" i="0" cap="all" dirty="0">
                <a:effectLst/>
                <a:latin typeface="Montserrat ExtraBold" panose="000009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Контрольные цифры приема </a:t>
            </a:r>
            <a:r>
              <a:rPr lang="ru-RU" sz="1400" b="1" i="0" cap="all" dirty="0" err="1">
                <a:effectLst/>
                <a:latin typeface="Montserrat ExtraBold" panose="000009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кгу</a:t>
            </a:r>
            <a:r>
              <a:rPr lang="ru-RU" sz="1400" b="1" i="0" cap="all" dirty="0">
                <a:effectLst/>
                <a:latin typeface="Montserrat ExtraBold" panose="000009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на инженерные и </a:t>
            </a:r>
            <a:r>
              <a:rPr lang="en-US" sz="1400" b="1" i="0" cap="all" dirty="0">
                <a:effectLst/>
                <a:latin typeface="Montserrat ExtraBold" panose="000009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IT-</a:t>
            </a:r>
            <a:r>
              <a:rPr lang="ru-RU" sz="1400" b="1" i="0" cap="all" dirty="0">
                <a:effectLst/>
                <a:latin typeface="Montserrat ExtraBold" panose="000009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направления</a:t>
            </a:r>
            <a:endParaRPr lang="ru-RU" sz="1400" b="0" i="0" dirty="0">
              <a:effectLst/>
              <a:latin typeface="Montserrat ExtraBold" panose="000009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ED3E4B85-511A-2DD5-A86C-C3D1DAB74070}"/>
              </a:ext>
            </a:extLst>
          </p:cNvPr>
          <p:cNvCxnSpPr>
            <a:cxnSpLocks/>
          </p:cNvCxnSpPr>
          <p:nvPr/>
        </p:nvCxnSpPr>
        <p:spPr>
          <a:xfrm>
            <a:off x="1367406" y="1029072"/>
            <a:ext cx="1055614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157D1C-8DF3-19FD-9243-E943EF975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7" r="52306"/>
          <a:stretch/>
        </p:blipFill>
        <p:spPr>
          <a:xfrm flipH="1">
            <a:off x="364171" y="1029072"/>
            <a:ext cx="1190780" cy="5061333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F7870B8B-E7B2-96AB-4A6A-F3A0B342DB05}"/>
              </a:ext>
            </a:extLst>
          </p:cNvPr>
          <p:cNvCxnSpPr>
            <a:cxnSpLocks/>
          </p:cNvCxnSpPr>
          <p:nvPr/>
        </p:nvCxnSpPr>
        <p:spPr>
          <a:xfrm>
            <a:off x="358762" y="6090407"/>
            <a:ext cx="1156479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вал 12">
            <a:extLst>
              <a:ext uri="{FF2B5EF4-FFF2-40B4-BE49-F238E27FC236}">
                <a16:creationId xmlns:a16="http://schemas.microsoft.com/office/drawing/2014/main" id="{86812BCD-C695-7CF5-14FE-3AF426CDEA8B}"/>
              </a:ext>
            </a:extLst>
          </p:cNvPr>
          <p:cNvSpPr/>
          <p:nvPr/>
        </p:nvSpPr>
        <p:spPr>
          <a:xfrm>
            <a:off x="278144" y="179571"/>
            <a:ext cx="1352016" cy="135201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3BD212D-D7CB-BB31-ACE3-8E23D2124A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62" y="261710"/>
            <a:ext cx="1190780" cy="119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87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776FA1E1-305C-4C8C-B275-93569AC680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2961847"/>
              </p:ext>
            </p:extLst>
          </p:nvPr>
        </p:nvGraphicFramePr>
        <p:xfrm>
          <a:off x="1772960" y="1638511"/>
          <a:ext cx="9932582" cy="3911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ED3E4B85-511A-2DD5-A86C-C3D1DAB74070}"/>
              </a:ext>
            </a:extLst>
          </p:cNvPr>
          <p:cNvCxnSpPr>
            <a:cxnSpLocks/>
          </p:cNvCxnSpPr>
          <p:nvPr/>
        </p:nvCxnSpPr>
        <p:spPr>
          <a:xfrm>
            <a:off x="1367406" y="1029072"/>
            <a:ext cx="1055614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157D1C-8DF3-19FD-9243-E943EF975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7" r="52306"/>
          <a:stretch/>
        </p:blipFill>
        <p:spPr>
          <a:xfrm flipH="1">
            <a:off x="364171" y="1029072"/>
            <a:ext cx="1190780" cy="5061333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F7870B8B-E7B2-96AB-4A6A-F3A0B342DB05}"/>
              </a:ext>
            </a:extLst>
          </p:cNvPr>
          <p:cNvCxnSpPr>
            <a:cxnSpLocks/>
          </p:cNvCxnSpPr>
          <p:nvPr/>
        </p:nvCxnSpPr>
        <p:spPr>
          <a:xfrm>
            <a:off x="358762" y="6090407"/>
            <a:ext cx="1156479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вал 12">
            <a:extLst>
              <a:ext uri="{FF2B5EF4-FFF2-40B4-BE49-F238E27FC236}">
                <a16:creationId xmlns:a16="http://schemas.microsoft.com/office/drawing/2014/main" id="{86812BCD-C695-7CF5-14FE-3AF426CDEA8B}"/>
              </a:ext>
            </a:extLst>
          </p:cNvPr>
          <p:cNvSpPr/>
          <p:nvPr/>
        </p:nvSpPr>
        <p:spPr>
          <a:xfrm>
            <a:off x="278144" y="179571"/>
            <a:ext cx="1352016" cy="135201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3BD212D-D7CB-BB31-ACE3-8E23D2124A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62" y="261710"/>
            <a:ext cx="1190780" cy="11907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90BE93-F453-FE36-A17D-9A5CB4B38093}"/>
              </a:ext>
            </a:extLst>
          </p:cNvPr>
          <p:cNvSpPr txBox="1"/>
          <p:nvPr/>
        </p:nvSpPr>
        <p:spPr>
          <a:xfrm>
            <a:off x="1710777" y="462096"/>
            <a:ext cx="10212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400" b="1" i="0" cap="all" dirty="0">
                <a:effectLst/>
                <a:latin typeface="Montserrat ExtraBold" panose="000009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Количество школьников сдающих необходимые экзамены </a:t>
            </a:r>
          </a:p>
          <a:p>
            <a:pPr fontAlgn="base"/>
            <a:r>
              <a:rPr lang="ru-RU" sz="1400" b="1" i="0" cap="all" dirty="0">
                <a:effectLst/>
                <a:latin typeface="Montserrat ExtraBold" panose="000009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на инженерные и </a:t>
            </a:r>
            <a:r>
              <a:rPr lang="en-US" sz="1400" b="1" i="0" cap="all" dirty="0">
                <a:effectLst/>
                <a:latin typeface="Montserrat ExtraBold" panose="000009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IT-</a:t>
            </a:r>
            <a:r>
              <a:rPr lang="ru-RU" sz="1400" b="1" i="0" cap="all" dirty="0">
                <a:effectLst/>
                <a:latin typeface="Montserrat ExtraBold" panose="000009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направления</a:t>
            </a:r>
            <a:endParaRPr lang="ru-RU" sz="1400" b="0" i="0" dirty="0">
              <a:effectLst/>
              <a:latin typeface="Montserrat ExtraBold" panose="000009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152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776FA1E1-305C-4C8C-B275-93569AC680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1225273"/>
              </p:ext>
            </p:extLst>
          </p:nvPr>
        </p:nvGraphicFramePr>
        <p:xfrm>
          <a:off x="1772960" y="1638511"/>
          <a:ext cx="9932582" cy="3911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ED3E4B85-511A-2DD5-A86C-C3D1DAB74070}"/>
              </a:ext>
            </a:extLst>
          </p:cNvPr>
          <p:cNvCxnSpPr>
            <a:cxnSpLocks/>
          </p:cNvCxnSpPr>
          <p:nvPr/>
        </p:nvCxnSpPr>
        <p:spPr>
          <a:xfrm>
            <a:off x="1367406" y="1029072"/>
            <a:ext cx="1055614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157D1C-8DF3-19FD-9243-E943EF975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7" r="52306"/>
          <a:stretch/>
        </p:blipFill>
        <p:spPr>
          <a:xfrm flipH="1">
            <a:off x="364171" y="1029072"/>
            <a:ext cx="1190780" cy="5061333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F7870B8B-E7B2-96AB-4A6A-F3A0B342DB05}"/>
              </a:ext>
            </a:extLst>
          </p:cNvPr>
          <p:cNvCxnSpPr>
            <a:cxnSpLocks/>
          </p:cNvCxnSpPr>
          <p:nvPr/>
        </p:nvCxnSpPr>
        <p:spPr>
          <a:xfrm>
            <a:off x="358762" y="6090407"/>
            <a:ext cx="1156479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вал 12">
            <a:extLst>
              <a:ext uri="{FF2B5EF4-FFF2-40B4-BE49-F238E27FC236}">
                <a16:creationId xmlns:a16="http://schemas.microsoft.com/office/drawing/2014/main" id="{86812BCD-C695-7CF5-14FE-3AF426CDEA8B}"/>
              </a:ext>
            </a:extLst>
          </p:cNvPr>
          <p:cNvSpPr/>
          <p:nvPr/>
        </p:nvSpPr>
        <p:spPr>
          <a:xfrm>
            <a:off x="278144" y="179571"/>
            <a:ext cx="1352016" cy="135201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3BD212D-D7CB-BB31-ACE3-8E23D2124A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62" y="261710"/>
            <a:ext cx="1190780" cy="11907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90BE93-F453-FE36-A17D-9A5CB4B38093}"/>
              </a:ext>
            </a:extLst>
          </p:cNvPr>
          <p:cNvSpPr txBox="1"/>
          <p:nvPr/>
        </p:nvSpPr>
        <p:spPr>
          <a:xfrm>
            <a:off x="1710777" y="462096"/>
            <a:ext cx="10212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400" b="1" i="0" cap="all" dirty="0">
                <a:effectLst/>
                <a:latin typeface="Montserrat ExtraBold" panose="000009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Соотношение выбравших и сдавших </a:t>
            </a:r>
            <a:r>
              <a:rPr lang="ru-RU" sz="1400" b="1" i="0" cap="all" dirty="0" err="1">
                <a:effectLst/>
                <a:latin typeface="Montserrat ExtraBold" panose="000009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егэ</a:t>
            </a:r>
            <a:r>
              <a:rPr lang="ru-RU" sz="1400" b="1" i="0" cap="all" dirty="0">
                <a:effectLst/>
                <a:latin typeface="Montserrat ExtraBold" panose="000009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по общеобразовательным предметам в 2022 г.</a:t>
            </a:r>
            <a:endParaRPr lang="ru-RU" sz="1400" b="0" i="0" dirty="0">
              <a:effectLst/>
              <a:latin typeface="Montserrat ExtraBold" panose="000009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995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CB5C352C-7EF9-6157-8D52-620C7232ED88}"/>
              </a:ext>
            </a:extLst>
          </p:cNvPr>
          <p:cNvCxnSpPr>
            <a:cxnSpLocks/>
          </p:cNvCxnSpPr>
          <p:nvPr/>
        </p:nvCxnSpPr>
        <p:spPr>
          <a:xfrm>
            <a:off x="1367406" y="1029072"/>
            <a:ext cx="1055614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5BD4453-1CC2-4912-C3AD-864B500F00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7" r="52306"/>
          <a:stretch/>
        </p:blipFill>
        <p:spPr>
          <a:xfrm flipH="1">
            <a:off x="364171" y="1029072"/>
            <a:ext cx="1190780" cy="5061333"/>
          </a:xfrm>
          <a:prstGeom prst="rect">
            <a:avLst/>
          </a:prstGeom>
        </p:spPr>
      </p:pic>
      <p:sp>
        <p:nvSpPr>
          <p:cNvPr id="38" name="Овал 37">
            <a:extLst>
              <a:ext uri="{FF2B5EF4-FFF2-40B4-BE49-F238E27FC236}">
                <a16:creationId xmlns:a16="http://schemas.microsoft.com/office/drawing/2014/main" id="{25C0EB12-900B-CA9A-44A8-6F0170AE1C7F}"/>
              </a:ext>
            </a:extLst>
          </p:cNvPr>
          <p:cNvSpPr/>
          <p:nvPr/>
        </p:nvSpPr>
        <p:spPr>
          <a:xfrm>
            <a:off x="278144" y="179571"/>
            <a:ext cx="1352016" cy="135201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BEE157-6DDC-4336-B263-170E5D0EA4F7}"/>
              </a:ext>
            </a:extLst>
          </p:cNvPr>
          <p:cNvSpPr txBox="1"/>
          <p:nvPr/>
        </p:nvSpPr>
        <p:spPr>
          <a:xfrm>
            <a:off x="1630160" y="670557"/>
            <a:ext cx="10928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400" b="1" i="0" cap="all" dirty="0">
                <a:effectLst/>
                <a:latin typeface="Montserrat ExtraBold" panose="000009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Обновленная структура курганского государственного университета</a:t>
            </a:r>
            <a:endParaRPr lang="ru-RU" sz="1200" b="0" i="0" dirty="0">
              <a:effectLst/>
              <a:latin typeface="Montserrat ExtraBold" panose="000009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A8A55D87-B24E-783C-553F-4424B7E4C071}"/>
              </a:ext>
            </a:extLst>
          </p:cNvPr>
          <p:cNvCxnSpPr>
            <a:cxnSpLocks/>
          </p:cNvCxnSpPr>
          <p:nvPr/>
        </p:nvCxnSpPr>
        <p:spPr>
          <a:xfrm>
            <a:off x="358762" y="6090407"/>
            <a:ext cx="1156479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8F5CA4A-7119-920A-9EF2-93095E677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62" y="261710"/>
            <a:ext cx="1190780" cy="119078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869A207-AD1A-0E68-1211-EF63A10230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21" y="1356854"/>
            <a:ext cx="2014251" cy="113301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7D48FF0-C86A-A3AF-1423-CC0495AF8C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666" y="1369547"/>
            <a:ext cx="1476842" cy="110763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B887A739-1629-6CDE-F0AD-FDE061CDBD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205" y="1344161"/>
            <a:ext cx="1699524" cy="113301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9A1793E-ED77-F1DA-B264-EBCA676ADA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424" y="1344161"/>
            <a:ext cx="1699524" cy="113301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BD37A5B-B568-5352-C830-F153859322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22" y="4386355"/>
            <a:ext cx="2493239" cy="130744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0F7A8A4C-BF8E-F08C-C370-2016CA672C4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961" y="4386355"/>
            <a:ext cx="1961171" cy="1307447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A2E7F24-F247-FE07-FCFA-36368A050FF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82" y="2589605"/>
            <a:ext cx="2971783" cy="167162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8114BA8-0B64-FB4D-98B1-1553EB19828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71"/>
          <a:stretch/>
        </p:blipFill>
        <p:spPr>
          <a:xfrm>
            <a:off x="8970237" y="2601849"/>
            <a:ext cx="2975772" cy="1659384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3692E02-5A98-4FD8-FDA7-A5D37F3164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81565" y="1347919"/>
            <a:ext cx="2194337" cy="2925782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3033D37F-F558-7BDF-BA34-54A9AFC6858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75901" y="1347920"/>
            <a:ext cx="2194337" cy="2925782"/>
          </a:xfrm>
          <a:prstGeom prst="rect">
            <a:avLst/>
          </a:prstGeom>
        </p:spPr>
      </p:pic>
      <p:pic>
        <p:nvPicPr>
          <p:cNvPr id="51" name="Picture 2">
            <a:extLst>
              <a:ext uri="{FF2B5EF4-FFF2-40B4-BE49-F238E27FC236}">
                <a16:creationId xmlns:a16="http://schemas.microsoft.com/office/drawing/2014/main" id="{17D0868D-F4FC-8324-DD86-6755E926FE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3" r="9182"/>
          <a:stretch/>
        </p:blipFill>
        <p:spPr bwMode="auto">
          <a:xfrm>
            <a:off x="8030787" y="4381067"/>
            <a:ext cx="1961171" cy="130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>
            <a:extLst>
              <a:ext uri="{FF2B5EF4-FFF2-40B4-BE49-F238E27FC236}">
                <a16:creationId xmlns:a16="http://schemas.microsoft.com/office/drawing/2014/main" id="{E2DA9C33-7950-E1DA-3182-ED8CDD1378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 bwMode="auto">
          <a:xfrm>
            <a:off x="6056874" y="4386355"/>
            <a:ext cx="1961171" cy="130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CCF005B0-0625-9084-9A90-B1CCDE8CC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1" t="954" r="2805" b="-954"/>
          <a:stretch/>
        </p:blipFill>
        <p:spPr bwMode="auto">
          <a:xfrm>
            <a:off x="10004700" y="4381067"/>
            <a:ext cx="1973913" cy="1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437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CB5C352C-7EF9-6157-8D52-620C7232ED88}"/>
              </a:ext>
            </a:extLst>
          </p:cNvPr>
          <p:cNvCxnSpPr>
            <a:cxnSpLocks/>
          </p:cNvCxnSpPr>
          <p:nvPr/>
        </p:nvCxnSpPr>
        <p:spPr>
          <a:xfrm>
            <a:off x="1367406" y="1029072"/>
            <a:ext cx="1055614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5BD4453-1CC2-4912-C3AD-864B500F00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7" r="52306"/>
          <a:stretch/>
        </p:blipFill>
        <p:spPr>
          <a:xfrm flipH="1">
            <a:off x="364171" y="1029072"/>
            <a:ext cx="1190780" cy="5061333"/>
          </a:xfrm>
          <a:prstGeom prst="rect">
            <a:avLst/>
          </a:prstGeom>
        </p:spPr>
      </p:pic>
      <p:sp>
        <p:nvSpPr>
          <p:cNvPr id="38" name="Овал 37">
            <a:extLst>
              <a:ext uri="{FF2B5EF4-FFF2-40B4-BE49-F238E27FC236}">
                <a16:creationId xmlns:a16="http://schemas.microsoft.com/office/drawing/2014/main" id="{25C0EB12-900B-CA9A-44A8-6F0170AE1C7F}"/>
              </a:ext>
            </a:extLst>
          </p:cNvPr>
          <p:cNvSpPr/>
          <p:nvPr/>
        </p:nvSpPr>
        <p:spPr>
          <a:xfrm>
            <a:off x="278144" y="179571"/>
            <a:ext cx="1352016" cy="135201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BEE157-6DDC-4336-B263-170E5D0EA4F7}"/>
              </a:ext>
            </a:extLst>
          </p:cNvPr>
          <p:cNvSpPr txBox="1"/>
          <p:nvPr/>
        </p:nvSpPr>
        <p:spPr>
          <a:xfrm>
            <a:off x="1630160" y="444255"/>
            <a:ext cx="10928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400" b="1" i="0" cap="all" dirty="0">
                <a:effectLst/>
                <a:latin typeface="Montserrat ExtraBold" panose="000009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Просветительский ПРОЕКТ </a:t>
            </a:r>
            <a:r>
              <a:rPr lang="ru-RU" sz="1400" b="1" cap="all" dirty="0">
                <a:latin typeface="Montserrat ExtraBold" panose="000009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первичной профсоюзной организации студентов </a:t>
            </a:r>
          </a:p>
          <a:p>
            <a:pPr fontAlgn="base"/>
            <a:r>
              <a:rPr lang="ru-RU" sz="1400" b="1" cap="all" dirty="0">
                <a:latin typeface="Montserrat ExtraBold" panose="000009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sz="1400" b="1" i="0" cap="all" dirty="0">
                <a:effectLst/>
                <a:latin typeface="Montserrat ExtraBold" panose="000009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КУРГАНСКОГО ГОСУДАРСТВЕННОГО УНИВЕРСИТЕТА</a:t>
            </a:r>
            <a:endParaRPr lang="ru-RU" sz="1200" b="0" i="0" dirty="0">
              <a:effectLst/>
              <a:latin typeface="Montserrat ExtraBold" panose="000009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02F12DC-8BEC-4E27-9E62-D4BA3AE588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20" y="6177491"/>
            <a:ext cx="471130" cy="4506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AA3ABF-B314-586E-EC6F-910F0009A1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754" y="1311482"/>
            <a:ext cx="2234129" cy="19294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391D04-FF93-EB64-F719-CFC49066D525}"/>
              </a:ext>
            </a:extLst>
          </p:cNvPr>
          <p:cNvSpPr txBox="1"/>
          <p:nvPr/>
        </p:nvSpPr>
        <p:spPr>
          <a:xfrm>
            <a:off x="6828639" y="971324"/>
            <a:ext cx="4144161" cy="490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0" marR="234950" indent="-133350">
              <a:spcBef>
                <a:spcPts val="520"/>
              </a:spcBef>
              <a:spcAft>
                <a:spcPts val="0"/>
              </a:spcAft>
              <a:tabLst>
                <a:tab pos="143510" algn="l"/>
              </a:tabLst>
            </a:pP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 </a:t>
            </a:r>
          </a:p>
          <a:p>
            <a:pPr marL="63500" marR="234950" indent="-133350">
              <a:spcBef>
                <a:spcPts val="520"/>
              </a:spcBef>
              <a:spcAft>
                <a:spcPts val="0"/>
              </a:spcAft>
              <a:tabLst>
                <a:tab pos="143510" algn="l"/>
              </a:tabLst>
            </a:pPr>
            <a:r>
              <a:rPr lang="en-US" sz="1200" b="1" cap="all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       </a:t>
            </a:r>
            <a:r>
              <a:rPr lang="ru-RU" sz="1200" b="1" cap="all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Задачи</a:t>
            </a:r>
          </a:p>
          <a:p>
            <a:pPr marL="342900" marR="518795" lvl="0" indent="-342900">
              <a:spcBef>
                <a:spcPts val="520"/>
              </a:spcBef>
              <a:spcAft>
                <a:spcPts val="0"/>
              </a:spcAft>
              <a:buSzPts val="1050"/>
              <a:buFont typeface="Times New Roman" panose="02020603050405020304" pitchFamily="18" charset="0"/>
              <a:buChar char="•"/>
              <a:tabLst>
                <a:tab pos="143510" algn="l"/>
              </a:tabLst>
            </a:pP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Повышение мотивации обучающихся 9-11 классов образовательных организаций муниципальных округов</a:t>
            </a:r>
            <a:r>
              <a:rPr lang="ru-RU" sz="1000" spc="-25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Курганской</a:t>
            </a:r>
            <a:r>
              <a:rPr lang="ru-RU" sz="1000" spc="-1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области</a:t>
            </a:r>
            <a:r>
              <a:rPr lang="ru-RU" sz="1000" spc="-1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к</a:t>
            </a:r>
            <a:r>
              <a:rPr lang="ru-RU" sz="1000" spc="-1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освоению</a:t>
            </a:r>
            <a:r>
              <a:rPr lang="ru-RU" sz="1000" spc="-1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общеобразовательных</a:t>
            </a:r>
            <a:r>
              <a:rPr lang="ru-RU" sz="1000" spc="-1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предметов</a:t>
            </a:r>
            <a:r>
              <a:rPr lang="ru-RU" sz="1000" spc="-1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в</a:t>
            </a:r>
            <a:r>
              <a:rPr lang="ru-RU" sz="1000" spc="-1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образовательных</a:t>
            </a:r>
            <a:r>
              <a:rPr lang="ru-RU" sz="1000" spc="-1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организациях</a:t>
            </a:r>
            <a:r>
              <a:rPr lang="ru-RU" sz="1000" spc="-1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(физика,</a:t>
            </a:r>
            <a:r>
              <a:rPr lang="ru-RU" sz="1000" spc="-25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биология,</a:t>
            </a:r>
            <a:r>
              <a:rPr lang="ru-RU" sz="1000" spc="-1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химия, математика,</a:t>
            </a:r>
            <a:r>
              <a:rPr lang="ru-RU" sz="1000" spc="-1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информатика,</a:t>
            </a:r>
            <a:r>
              <a:rPr lang="ru-RU" sz="1000" spc="-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география)</a:t>
            </a:r>
            <a:endParaRPr lang="en-US" sz="1000" dirty="0">
              <a:effectLst/>
              <a:latin typeface="Montserrat" panose="00000500000000000000" pitchFamily="2" charset="-52"/>
              <a:ea typeface="Times New Roman" panose="02020603050405020304" pitchFamily="18" charset="0"/>
            </a:endParaRPr>
          </a:p>
          <a:p>
            <a:pPr marL="342900" marR="518795" lvl="0" indent="-342900">
              <a:spcBef>
                <a:spcPts val="520"/>
              </a:spcBef>
              <a:spcAft>
                <a:spcPts val="0"/>
              </a:spcAft>
              <a:buSzPts val="1050"/>
              <a:buFont typeface="Times New Roman" panose="02020603050405020304" pitchFamily="18" charset="0"/>
              <a:buChar char="•"/>
              <a:tabLst>
                <a:tab pos="143510" algn="l"/>
              </a:tabLst>
            </a:pPr>
            <a:endParaRPr lang="ru-RU" sz="1000" dirty="0">
              <a:effectLst/>
              <a:latin typeface="Montserrat" panose="00000500000000000000" pitchFamily="2" charset="-52"/>
              <a:ea typeface="Times New Roman" panose="02020603050405020304" pitchFamily="18" charset="0"/>
            </a:endParaRPr>
          </a:p>
          <a:p>
            <a:pPr marL="342900" marR="125730" lvl="0" indent="-342900">
              <a:spcBef>
                <a:spcPts val="15"/>
              </a:spcBef>
              <a:spcAft>
                <a:spcPts val="0"/>
              </a:spcAft>
              <a:buSzPts val="1050"/>
              <a:buFont typeface="Times New Roman" panose="02020603050405020304" pitchFamily="18" charset="0"/>
              <a:buChar char="•"/>
              <a:tabLst>
                <a:tab pos="143510" algn="l"/>
              </a:tabLst>
            </a:pP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Оказание</a:t>
            </a:r>
            <a:r>
              <a:rPr lang="ru-RU" sz="1000" spc="-3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помощи</a:t>
            </a:r>
            <a:r>
              <a:rPr lang="ru-RU" sz="1000" spc="-2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обучающимся</a:t>
            </a:r>
            <a:r>
              <a:rPr lang="ru-RU" sz="1000" spc="-2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9-11</a:t>
            </a:r>
            <a:r>
              <a:rPr lang="ru-RU" sz="1000" spc="-2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классов</a:t>
            </a:r>
            <a:r>
              <a:rPr lang="ru-RU" sz="1000" spc="-2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образовательных</a:t>
            </a:r>
            <a:r>
              <a:rPr lang="ru-RU" sz="1000" spc="-2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организаций</a:t>
            </a:r>
            <a:r>
              <a:rPr lang="ru-RU" sz="1000" spc="-2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муниципальных</a:t>
            </a:r>
            <a:r>
              <a:rPr lang="ru-RU" sz="1000" spc="-2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округов</a:t>
            </a:r>
            <a:r>
              <a:rPr lang="ru-RU" sz="1000" spc="-2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Курганской</a:t>
            </a:r>
            <a:r>
              <a:rPr lang="ru-RU" sz="1000" spc="-24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области, обучающимся профессиональных образовательных организаций в определении потенциальной сферы</a:t>
            </a:r>
            <a:r>
              <a:rPr lang="ru-RU" sz="1000" spc="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профессиональной</a:t>
            </a:r>
            <a:r>
              <a:rPr lang="ru-RU" sz="1000" spc="-1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деятельности</a:t>
            </a:r>
            <a:r>
              <a:rPr lang="ru-RU" sz="1000" spc="-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на</a:t>
            </a:r>
            <a:r>
              <a:rPr lang="ru-RU" sz="1000" spc="-1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территории Курганской</a:t>
            </a:r>
            <a:r>
              <a:rPr lang="ru-RU" sz="1000" spc="-1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области</a:t>
            </a:r>
            <a:endParaRPr lang="en-US" sz="1000" dirty="0">
              <a:effectLst/>
              <a:latin typeface="Montserrat" panose="00000500000000000000" pitchFamily="2" charset="-52"/>
              <a:ea typeface="Times New Roman" panose="02020603050405020304" pitchFamily="18" charset="0"/>
            </a:endParaRPr>
          </a:p>
          <a:p>
            <a:pPr marL="342900" marR="125730" lvl="0" indent="-342900">
              <a:spcBef>
                <a:spcPts val="15"/>
              </a:spcBef>
              <a:spcAft>
                <a:spcPts val="0"/>
              </a:spcAft>
              <a:buSzPts val="1050"/>
              <a:buFont typeface="Times New Roman" panose="02020603050405020304" pitchFamily="18" charset="0"/>
              <a:buChar char="•"/>
              <a:tabLst>
                <a:tab pos="143510" algn="l"/>
              </a:tabLst>
            </a:pPr>
            <a:endParaRPr lang="ru-RU" sz="1000" dirty="0">
              <a:effectLst/>
              <a:latin typeface="Montserrat" panose="00000500000000000000" pitchFamily="2" charset="-52"/>
              <a:ea typeface="Times New Roman" panose="02020603050405020304" pitchFamily="18" charset="0"/>
            </a:endParaRPr>
          </a:p>
          <a:p>
            <a:pPr marL="342900" marR="303530" lvl="0" indent="-342900">
              <a:spcBef>
                <a:spcPts val="10"/>
              </a:spcBef>
              <a:spcAft>
                <a:spcPts val="0"/>
              </a:spcAft>
              <a:buSzPts val="1050"/>
              <a:buFont typeface="Times New Roman" panose="02020603050405020304" pitchFamily="18" charset="0"/>
              <a:buChar char="•"/>
              <a:tabLst>
                <a:tab pos="143510" algn="l"/>
              </a:tabLst>
            </a:pP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Профессиональное</a:t>
            </a:r>
            <a:r>
              <a:rPr lang="ru-RU" sz="1000" spc="-5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информирование</a:t>
            </a:r>
            <a:r>
              <a:rPr lang="ru-RU" sz="1000" spc="-5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и</a:t>
            </a:r>
            <a:r>
              <a:rPr lang="ru-RU" sz="1000" spc="-4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консультирование</a:t>
            </a:r>
            <a:r>
              <a:rPr lang="ru-RU" sz="1000" spc="-5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по</a:t>
            </a:r>
            <a:r>
              <a:rPr lang="ru-RU" sz="1000" spc="-4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вопросам</a:t>
            </a:r>
            <a:r>
              <a:rPr lang="ru-RU" sz="1000" spc="-5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получения</a:t>
            </a:r>
            <a:r>
              <a:rPr lang="ru-RU" sz="1000" spc="-4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высшего</a:t>
            </a:r>
            <a:r>
              <a:rPr lang="ru-RU" sz="1000" spc="-5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профессионального</a:t>
            </a:r>
            <a:r>
              <a:rPr lang="ru-RU" sz="1000" spc="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образования</a:t>
            </a:r>
            <a:r>
              <a:rPr lang="ru-RU" sz="1000" spc="-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в</a:t>
            </a:r>
            <a:r>
              <a:rPr lang="ru-RU" sz="1000" spc="-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Курганской</a:t>
            </a:r>
            <a:r>
              <a:rPr lang="ru-RU" sz="1000" spc="-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области</a:t>
            </a:r>
            <a:endParaRPr lang="en-US" sz="1000" dirty="0">
              <a:effectLst/>
              <a:latin typeface="Montserrat" panose="00000500000000000000" pitchFamily="2" charset="-52"/>
              <a:ea typeface="Times New Roman" panose="02020603050405020304" pitchFamily="18" charset="0"/>
            </a:endParaRPr>
          </a:p>
          <a:p>
            <a:pPr marL="342900" marR="303530" lvl="0" indent="-342900">
              <a:spcBef>
                <a:spcPts val="10"/>
              </a:spcBef>
              <a:spcAft>
                <a:spcPts val="0"/>
              </a:spcAft>
              <a:buSzPts val="1050"/>
              <a:buFont typeface="Times New Roman" panose="02020603050405020304" pitchFamily="18" charset="0"/>
              <a:buChar char="•"/>
              <a:tabLst>
                <a:tab pos="143510" algn="l"/>
              </a:tabLst>
            </a:pPr>
            <a:endParaRPr lang="ru-RU" sz="1000" dirty="0">
              <a:effectLst/>
              <a:latin typeface="Montserrat" panose="00000500000000000000" pitchFamily="2" charset="-52"/>
              <a:ea typeface="Times New Roman" panose="02020603050405020304" pitchFamily="18" charset="0"/>
            </a:endParaRPr>
          </a:p>
          <a:p>
            <a:pPr marL="342900" marR="157480" lvl="0" indent="-342900">
              <a:spcBef>
                <a:spcPts val="10"/>
              </a:spcBef>
              <a:spcAft>
                <a:spcPts val="0"/>
              </a:spcAft>
              <a:buSzPts val="1050"/>
              <a:buFont typeface="Times New Roman" panose="02020603050405020304" pitchFamily="18" charset="0"/>
              <a:buChar char="•"/>
              <a:tabLst>
                <a:tab pos="143510" algn="l"/>
              </a:tabLst>
            </a:pP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Развитие</a:t>
            </a:r>
            <a:r>
              <a:rPr lang="ru-RU" sz="1000" spc="-3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профессиональных</a:t>
            </a:r>
            <a:r>
              <a:rPr lang="ru-RU" sz="1000" spc="-3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компетенций</a:t>
            </a:r>
            <a:r>
              <a:rPr lang="ru-RU" sz="1000" spc="-3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учителей</a:t>
            </a:r>
            <a:r>
              <a:rPr lang="ru-RU" sz="1000" spc="-2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сельских</a:t>
            </a:r>
            <a:r>
              <a:rPr lang="ru-RU" sz="1000" spc="-3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образовательных</a:t>
            </a:r>
            <a:r>
              <a:rPr lang="ru-RU" sz="1000" spc="-2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организаций</a:t>
            </a:r>
            <a:r>
              <a:rPr lang="ru-RU" sz="1000" spc="-2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Курганской</a:t>
            </a:r>
            <a:r>
              <a:rPr lang="ru-RU" sz="1000" spc="-3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области,</a:t>
            </a:r>
            <a:r>
              <a:rPr lang="ru-RU" sz="1000" spc="-24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осуществляющих обучение по общеобразовательным предметам (физика, биология, химия, математика,</a:t>
            </a:r>
            <a:r>
              <a:rPr lang="ru-RU" sz="1000" spc="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информатика,</a:t>
            </a:r>
            <a:r>
              <a:rPr lang="ru-RU" sz="1000" spc="-1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география)</a:t>
            </a:r>
          </a:p>
          <a:p>
            <a:endParaRPr lang="ru-RU" sz="1000" dirty="0">
              <a:latin typeface="Montserrat" panose="00000500000000000000" pitchFamily="2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A88F1F-8633-6808-B259-8C56AA6599ED}"/>
              </a:ext>
            </a:extLst>
          </p:cNvPr>
          <p:cNvSpPr txBox="1"/>
          <p:nvPr/>
        </p:nvSpPr>
        <p:spPr>
          <a:xfrm>
            <a:off x="1904301" y="3881291"/>
            <a:ext cx="6094602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33350">
              <a:tabLst>
                <a:tab pos="196850" algn="l"/>
              </a:tabLst>
            </a:pPr>
            <a:r>
              <a:rPr lang="ru-RU" sz="1200" b="1" cap="all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Цель</a:t>
            </a:r>
            <a:r>
              <a:rPr lang="ru-RU" sz="1200" b="1" cap="all" spc="-3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200" b="1" cap="all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проекта</a:t>
            </a:r>
            <a:endParaRPr lang="en-US" sz="1200" b="1" cap="all" dirty="0">
              <a:effectLst/>
              <a:latin typeface="Montserrat" panose="00000500000000000000" pitchFamily="2" charset="-52"/>
              <a:ea typeface="Times New Roman" panose="02020603050405020304" pitchFamily="18" charset="0"/>
            </a:endParaRPr>
          </a:p>
          <a:p>
            <a:pPr indent="-133350">
              <a:tabLst>
                <a:tab pos="196850" algn="l"/>
              </a:tabLst>
            </a:pPr>
            <a:r>
              <a:rPr lang="ru-RU" sz="11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Увеличение</a:t>
            </a:r>
            <a:r>
              <a:rPr lang="ru-RU" sz="1100" spc="-2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1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доли</a:t>
            </a:r>
            <a:r>
              <a:rPr lang="ru-RU" sz="1100" spc="-2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1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числа</a:t>
            </a:r>
            <a:r>
              <a:rPr lang="ru-RU" sz="1100" spc="-2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1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выпускников</a:t>
            </a:r>
            <a:endParaRPr lang="en-US" sz="1100" spc="-25" dirty="0">
              <a:effectLst/>
              <a:latin typeface="Montserrat" panose="00000500000000000000" pitchFamily="2" charset="-52"/>
              <a:ea typeface="Times New Roman" panose="02020603050405020304" pitchFamily="18" charset="0"/>
            </a:endParaRPr>
          </a:p>
          <a:p>
            <a:pPr indent="-133350">
              <a:tabLst>
                <a:tab pos="196850" algn="l"/>
              </a:tabLst>
            </a:pPr>
            <a:r>
              <a:rPr lang="ru-RU" sz="11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образовательных</a:t>
            </a:r>
            <a:r>
              <a:rPr lang="ru-RU" sz="1100" spc="-2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1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организаций</a:t>
            </a:r>
            <a:r>
              <a:rPr lang="ru-RU" sz="1100" spc="-2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1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Курганской</a:t>
            </a:r>
            <a:endParaRPr lang="en-US" sz="1100" spc="-25" dirty="0">
              <a:latin typeface="Montserrat" panose="00000500000000000000" pitchFamily="2" charset="-52"/>
              <a:ea typeface="Times New Roman" panose="02020603050405020304" pitchFamily="18" charset="0"/>
            </a:endParaRPr>
          </a:p>
          <a:p>
            <a:pPr indent="-133350">
              <a:tabLst>
                <a:tab pos="196850" algn="l"/>
              </a:tabLst>
            </a:pPr>
            <a:r>
              <a:rPr lang="ru-RU" sz="11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области,</a:t>
            </a:r>
            <a:r>
              <a:rPr lang="ru-RU" sz="1100" spc="-2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1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выбравших</a:t>
            </a:r>
            <a:r>
              <a:rPr lang="ru-RU" sz="1100" spc="-2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1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в</a:t>
            </a:r>
            <a:r>
              <a:rPr lang="ru-RU" sz="1100" spc="-2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1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качестве</a:t>
            </a:r>
            <a:r>
              <a:rPr lang="ru-RU" sz="1100" spc="-25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1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ЕГЭ</a:t>
            </a:r>
            <a:endParaRPr lang="en-US" sz="1100" dirty="0">
              <a:effectLst/>
              <a:latin typeface="Montserrat" panose="00000500000000000000" pitchFamily="2" charset="-52"/>
              <a:ea typeface="Times New Roman" panose="02020603050405020304" pitchFamily="18" charset="0"/>
            </a:endParaRPr>
          </a:p>
          <a:p>
            <a:pPr indent="-133350">
              <a:tabLst>
                <a:tab pos="196850" algn="l"/>
              </a:tabLst>
            </a:pPr>
            <a:r>
              <a:rPr lang="ru-RU" sz="11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общеобразовательные предметы, необходимые</a:t>
            </a:r>
            <a:endParaRPr lang="en-US" sz="1100" dirty="0">
              <a:effectLst/>
              <a:latin typeface="Montserrat" panose="00000500000000000000" pitchFamily="2" charset="-52"/>
              <a:ea typeface="Times New Roman" panose="02020603050405020304" pitchFamily="18" charset="0"/>
            </a:endParaRPr>
          </a:p>
          <a:p>
            <a:pPr indent="-133350">
              <a:tabLst>
                <a:tab pos="196850" algn="l"/>
              </a:tabLst>
            </a:pPr>
            <a:r>
              <a:rPr lang="ru-RU" sz="11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для поступления в ВУЗы региона на</a:t>
            </a:r>
            <a:endParaRPr lang="en-US" sz="1100" dirty="0">
              <a:effectLst/>
              <a:latin typeface="Montserrat" panose="00000500000000000000" pitchFamily="2" charset="-52"/>
              <a:ea typeface="Times New Roman" panose="02020603050405020304" pitchFamily="18" charset="0"/>
            </a:endParaRPr>
          </a:p>
          <a:p>
            <a:pPr indent="-133350">
              <a:tabLst>
                <a:tab pos="196850" algn="l"/>
              </a:tabLst>
            </a:pPr>
            <a:r>
              <a:rPr lang="ru-RU" sz="11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естественно-научные,</a:t>
            </a:r>
            <a:r>
              <a:rPr lang="ru-RU" sz="1100" spc="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1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технические и IT</a:t>
            </a:r>
            <a:endParaRPr lang="en-US" sz="1100" dirty="0">
              <a:effectLst/>
              <a:latin typeface="Montserrat" panose="00000500000000000000" pitchFamily="2" charset="-52"/>
              <a:ea typeface="Times New Roman" panose="02020603050405020304" pitchFamily="18" charset="0"/>
            </a:endParaRPr>
          </a:p>
          <a:p>
            <a:pPr indent="-133350">
              <a:tabLst>
                <a:tab pos="196850" algn="l"/>
              </a:tabLst>
            </a:pPr>
            <a:r>
              <a:rPr lang="ru-RU" sz="11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направления профессиональной подготовки и</a:t>
            </a:r>
            <a:endParaRPr lang="en-US" sz="1100" dirty="0">
              <a:effectLst/>
              <a:latin typeface="Montserrat" panose="00000500000000000000" pitchFamily="2" charset="-52"/>
              <a:ea typeface="Times New Roman" panose="02020603050405020304" pitchFamily="18" charset="0"/>
            </a:endParaRPr>
          </a:p>
          <a:p>
            <a:pPr indent="-133350">
              <a:tabLst>
                <a:tab pos="196850" algn="l"/>
              </a:tabLst>
            </a:pPr>
            <a:r>
              <a:rPr lang="ru-RU" sz="11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специальности, востребованные для</a:t>
            </a:r>
            <a:endParaRPr lang="en-US" sz="1100" dirty="0">
              <a:effectLst/>
              <a:latin typeface="Montserrat" panose="00000500000000000000" pitchFamily="2" charset="-52"/>
              <a:ea typeface="Times New Roman" panose="02020603050405020304" pitchFamily="18" charset="0"/>
            </a:endParaRPr>
          </a:p>
          <a:p>
            <a:pPr indent="-133350">
              <a:tabLst>
                <a:tab pos="196850" algn="l"/>
              </a:tabLst>
            </a:pPr>
            <a:r>
              <a:rPr lang="ru-RU" sz="11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социально-</a:t>
            </a:r>
            <a:r>
              <a:rPr lang="ru-RU" sz="1100" spc="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1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экономического</a:t>
            </a:r>
            <a:r>
              <a:rPr lang="ru-RU" sz="1100" spc="-15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1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развития</a:t>
            </a:r>
            <a:r>
              <a:rPr lang="ru-RU" sz="1100" spc="-1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11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региона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E5AD2B-98AE-AF56-3862-A93637CFB08A}"/>
              </a:ext>
            </a:extLst>
          </p:cNvPr>
          <p:cNvSpPr txBox="1"/>
          <p:nvPr/>
        </p:nvSpPr>
        <p:spPr>
          <a:xfrm>
            <a:off x="958574" y="6303734"/>
            <a:ext cx="933484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0">
              <a:spcBef>
                <a:spcPts val="515"/>
              </a:spcBef>
            </a:pPr>
            <a:r>
              <a:rPr lang="ru-RU" sz="900" b="1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С использованием субсидий из областного бюджета на поддержку социально ориентированных некоммерческих организаций 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A8A55D87-B24E-783C-553F-4424B7E4C071}"/>
              </a:ext>
            </a:extLst>
          </p:cNvPr>
          <p:cNvCxnSpPr>
            <a:cxnSpLocks/>
          </p:cNvCxnSpPr>
          <p:nvPr/>
        </p:nvCxnSpPr>
        <p:spPr>
          <a:xfrm>
            <a:off x="358762" y="6090407"/>
            <a:ext cx="1156479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Овал 29">
            <a:extLst>
              <a:ext uri="{FF2B5EF4-FFF2-40B4-BE49-F238E27FC236}">
                <a16:creationId xmlns:a16="http://schemas.microsoft.com/office/drawing/2014/main" id="{FC0F6F6C-D5EF-5F53-D7E3-4BDFBD3B9E9A}"/>
              </a:ext>
            </a:extLst>
          </p:cNvPr>
          <p:cNvSpPr/>
          <p:nvPr/>
        </p:nvSpPr>
        <p:spPr>
          <a:xfrm>
            <a:off x="6828639" y="1434520"/>
            <a:ext cx="234886" cy="23488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4D1BACE5-1F37-9AF1-84DF-80BC6BB51C27}"/>
              </a:ext>
            </a:extLst>
          </p:cNvPr>
          <p:cNvSpPr/>
          <p:nvPr/>
        </p:nvSpPr>
        <p:spPr>
          <a:xfrm>
            <a:off x="6828639" y="2707995"/>
            <a:ext cx="234886" cy="234886"/>
          </a:xfrm>
          <a:prstGeom prst="ellipse">
            <a:avLst/>
          </a:prstGeom>
          <a:solidFill>
            <a:srgbClr val="9900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02AF4341-9006-9FB9-DA73-466580C474A7}"/>
              </a:ext>
            </a:extLst>
          </p:cNvPr>
          <p:cNvSpPr/>
          <p:nvPr/>
        </p:nvSpPr>
        <p:spPr>
          <a:xfrm>
            <a:off x="6828639" y="3915120"/>
            <a:ext cx="234886" cy="234886"/>
          </a:xfrm>
          <a:prstGeom prst="ellipse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7FE3D45F-EC7B-7F65-BF78-21B32D03BB39}"/>
              </a:ext>
            </a:extLst>
          </p:cNvPr>
          <p:cNvSpPr/>
          <p:nvPr/>
        </p:nvSpPr>
        <p:spPr>
          <a:xfrm>
            <a:off x="6828639" y="4664095"/>
            <a:ext cx="234886" cy="234886"/>
          </a:xfrm>
          <a:prstGeom prst="ellipse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8F5CA4A-7119-920A-9EF2-93095E6770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62" y="261710"/>
            <a:ext cx="1190780" cy="119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5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CB5C352C-7EF9-6157-8D52-620C7232ED88}"/>
              </a:ext>
            </a:extLst>
          </p:cNvPr>
          <p:cNvCxnSpPr>
            <a:cxnSpLocks/>
          </p:cNvCxnSpPr>
          <p:nvPr/>
        </p:nvCxnSpPr>
        <p:spPr>
          <a:xfrm>
            <a:off x="1367406" y="1029072"/>
            <a:ext cx="1055614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5BD4453-1CC2-4912-C3AD-864B500F00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7" r="52306"/>
          <a:stretch/>
        </p:blipFill>
        <p:spPr>
          <a:xfrm flipH="1">
            <a:off x="364171" y="1029072"/>
            <a:ext cx="1190780" cy="5061333"/>
          </a:xfrm>
          <a:prstGeom prst="rect">
            <a:avLst/>
          </a:prstGeom>
        </p:spPr>
      </p:pic>
      <p:sp>
        <p:nvSpPr>
          <p:cNvPr id="38" name="Овал 37">
            <a:extLst>
              <a:ext uri="{FF2B5EF4-FFF2-40B4-BE49-F238E27FC236}">
                <a16:creationId xmlns:a16="http://schemas.microsoft.com/office/drawing/2014/main" id="{25C0EB12-900B-CA9A-44A8-6F0170AE1C7F}"/>
              </a:ext>
            </a:extLst>
          </p:cNvPr>
          <p:cNvSpPr/>
          <p:nvPr/>
        </p:nvSpPr>
        <p:spPr>
          <a:xfrm>
            <a:off x="278144" y="179571"/>
            <a:ext cx="1352016" cy="135201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BEE157-6DDC-4336-B263-170E5D0EA4F7}"/>
              </a:ext>
            </a:extLst>
          </p:cNvPr>
          <p:cNvSpPr txBox="1"/>
          <p:nvPr/>
        </p:nvSpPr>
        <p:spPr>
          <a:xfrm>
            <a:off x="1630160" y="699690"/>
            <a:ext cx="10928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0">
              <a:spcBef>
                <a:spcPts val="515"/>
              </a:spcBef>
              <a:spcAft>
                <a:spcPts val="0"/>
              </a:spcAft>
            </a:pPr>
            <a:r>
              <a:rPr lang="ru-RU" sz="1400" b="1" cap="all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Руководители научных направлений</a:t>
            </a:r>
            <a:endParaRPr lang="ru-RU" sz="1200" b="1" cap="all" dirty="0">
              <a:effectLst/>
              <a:latin typeface="Montserrat" panose="00000500000000000000" pitchFamily="2" charset="-52"/>
              <a:ea typeface="Times New Roman" panose="02020603050405020304" pitchFamily="18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02F12DC-8BEC-4E27-9E62-D4BA3AE588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20" y="6177491"/>
            <a:ext cx="471130" cy="4506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AA3ABF-B314-586E-EC6F-910F0009A1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43" y="387738"/>
            <a:ext cx="919819" cy="7943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391D04-FF93-EB64-F719-CFC49066D525}"/>
              </a:ext>
            </a:extLst>
          </p:cNvPr>
          <p:cNvSpPr txBox="1"/>
          <p:nvPr/>
        </p:nvSpPr>
        <p:spPr>
          <a:xfrm>
            <a:off x="3919066" y="1426017"/>
            <a:ext cx="5452825" cy="399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0">
              <a:spcBef>
                <a:spcPts val="515"/>
              </a:spcBef>
              <a:spcAft>
                <a:spcPts val="0"/>
              </a:spcAft>
            </a:pPr>
            <a:r>
              <a:rPr lang="ru-RU" sz="1100" b="1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Андрей Викторович Говорков – </a:t>
            </a:r>
            <a:endParaRPr lang="ru-RU" sz="1100" dirty="0">
              <a:effectLst/>
              <a:latin typeface="Montserrat" panose="00000500000000000000" pitchFamily="2" charset="-52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1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кандидат педагогических наук,</a:t>
            </a:r>
          </a:p>
          <a:p>
            <a:r>
              <a:rPr lang="ru-RU" sz="11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доцент кафедры «Физика», начальник отдела приемной комиссии Курганского государственного университета, председатель ЕГЭ по физике Курганской области </a:t>
            </a:r>
          </a:p>
          <a:p>
            <a:pPr marL="63500">
              <a:spcBef>
                <a:spcPts val="515"/>
              </a:spcBef>
              <a:spcAft>
                <a:spcPts val="0"/>
              </a:spcAft>
            </a:pPr>
            <a:r>
              <a:rPr lang="ru-RU" sz="11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 </a:t>
            </a:r>
          </a:p>
          <a:p>
            <a:pPr marL="63500">
              <a:spcBef>
                <a:spcPts val="515"/>
              </a:spcBef>
              <a:spcAft>
                <a:spcPts val="0"/>
              </a:spcAft>
            </a:pPr>
            <a:r>
              <a:rPr lang="ru-RU" sz="11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 </a:t>
            </a:r>
          </a:p>
          <a:p>
            <a:pPr marL="63500">
              <a:spcBef>
                <a:spcPts val="515"/>
              </a:spcBef>
              <a:spcAft>
                <a:spcPts val="0"/>
              </a:spcAft>
            </a:pPr>
            <a:endParaRPr lang="ru-RU" sz="1100" dirty="0">
              <a:effectLst/>
              <a:latin typeface="Montserrat" panose="00000500000000000000" pitchFamily="2" charset="-52"/>
              <a:ea typeface="Times New Roman" panose="02020603050405020304" pitchFamily="18" charset="0"/>
            </a:endParaRPr>
          </a:p>
          <a:p>
            <a:pPr marL="63500">
              <a:spcBef>
                <a:spcPts val="515"/>
              </a:spcBef>
              <a:spcAft>
                <a:spcPts val="0"/>
              </a:spcAft>
            </a:pPr>
            <a:r>
              <a:rPr lang="ru-RU" sz="1100" b="1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Елена Николаевна Полякова – </a:t>
            </a:r>
          </a:p>
          <a:p>
            <a:pPr>
              <a:spcAft>
                <a:spcPts val="0"/>
              </a:spcAft>
            </a:pPr>
            <a:r>
              <a:rPr lang="ru-RU" sz="11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кандидат педагогических наук, </a:t>
            </a:r>
          </a:p>
          <a:p>
            <a:pPr>
              <a:spcAft>
                <a:spcPts val="0"/>
              </a:spcAft>
            </a:pPr>
            <a:r>
              <a:rPr lang="ru-RU" sz="11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доцент, директор Института математики </a:t>
            </a:r>
          </a:p>
          <a:p>
            <a:pPr>
              <a:spcAft>
                <a:spcPts val="0"/>
              </a:spcAft>
            </a:pPr>
            <a:r>
              <a:rPr lang="ru-RU" sz="11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и интеллектуальных систем КГУ</a:t>
            </a:r>
          </a:p>
          <a:p>
            <a:pPr marL="63500">
              <a:spcBef>
                <a:spcPts val="515"/>
              </a:spcBef>
              <a:spcAft>
                <a:spcPts val="0"/>
              </a:spcAft>
            </a:pPr>
            <a:r>
              <a:rPr lang="ru-RU" sz="11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 </a:t>
            </a:r>
          </a:p>
          <a:p>
            <a:pPr marL="63500">
              <a:spcBef>
                <a:spcPts val="515"/>
              </a:spcBef>
              <a:spcAft>
                <a:spcPts val="0"/>
              </a:spcAft>
            </a:pPr>
            <a:endParaRPr lang="ru-RU" sz="1100" dirty="0">
              <a:latin typeface="Montserrat" panose="00000500000000000000" pitchFamily="2" charset="-52"/>
              <a:ea typeface="Times New Roman" panose="02020603050405020304" pitchFamily="18" charset="0"/>
            </a:endParaRPr>
          </a:p>
          <a:p>
            <a:pPr marL="63500">
              <a:spcBef>
                <a:spcPts val="515"/>
              </a:spcBef>
              <a:spcAft>
                <a:spcPts val="0"/>
              </a:spcAft>
            </a:pPr>
            <a:endParaRPr lang="ru-RU" sz="1100" dirty="0">
              <a:latin typeface="Montserrat" panose="00000500000000000000" pitchFamily="2" charset="-52"/>
              <a:ea typeface="Times New Roman" panose="02020603050405020304" pitchFamily="18" charset="0"/>
            </a:endParaRPr>
          </a:p>
          <a:p>
            <a:pPr marL="63500">
              <a:spcBef>
                <a:spcPts val="515"/>
              </a:spcBef>
              <a:spcAft>
                <a:spcPts val="0"/>
              </a:spcAft>
            </a:pPr>
            <a:endParaRPr lang="ru-RU" sz="1100" dirty="0">
              <a:effectLst/>
              <a:latin typeface="Montserrat" panose="00000500000000000000" pitchFamily="2" charset="-52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100" b="1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Артем Владимирович Шаров – </a:t>
            </a:r>
          </a:p>
          <a:p>
            <a:pPr>
              <a:spcAft>
                <a:spcPts val="0"/>
              </a:spcAft>
            </a:pPr>
            <a:r>
              <a:rPr lang="ru-RU" sz="11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кандидат химических наук, </a:t>
            </a:r>
          </a:p>
          <a:p>
            <a:pPr>
              <a:spcAft>
                <a:spcPts val="0"/>
              </a:spcAft>
            </a:pPr>
            <a:r>
              <a:rPr lang="ru-RU" sz="11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доцент, директор Института </a:t>
            </a:r>
          </a:p>
          <a:p>
            <a:pPr>
              <a:spcAft>
                <a:spcPts val="0"/>
              </a:spcAft>
            </a:pPr>
            <a:r>
              <a:rPr lang="ru-RU" sz="11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естественных наук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E5AD2B-98AE-AF56-3862-A93637CFB08A}"/>
              </a:ext>
            </a:extLst>
          </p:cNvPr>
          <p:cNvSpPr txBox="1"/>
          <p:nvPr/>
        </p:nvSpPr>
        <p:spPr>
          <a:xfrm>
            <a:off x="958574" y="6303734"/>
            <a:ext cx="933484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0">
              <a:spcBef>
                <a:spcPts val="515"/>
              </a:spcBef>
            </a:pPr>
            <a:r>
              <a:rPr lang="ru-RU" sz="900" b="1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С использованием субсидий из областного бюджета на поддержку социально ориентированных некоммерческих организаций 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A8A55D87-B24E-783C-553F-4424B7E4C071}"/>
              </a:ext>
            </a:extLst>
          </p:cNvPr>
          <p:cNvCxnSpPr>
            <a:cxnSpLocks/>
          </p:cNvCxnSpPr>
          <p:nvPr/>
        </p:nvCxnSpPr>
        <p:spPr>
          <a:xfrm>
            <a:off x="358762" y="6090407"/>
            <a:ext cx="1156479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B3BA54-764F-3294-5FE9-D08926C197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01" y="1268975"/>
            <a:ext cx="1219197" cy="12191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3F87F0-20B4-857B-CF2B-9156CE4E41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196" y="2855470"/>
            <a:ext cx="1219202" cy="1219202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0FF9564-0EB3-38A1-FFF8-7541EB553D93}"/>
              </a:ext>
            </a:extLst>
          </p:cNvPr>
          <p:cNvGrpSpPr/>
          <p:nvPr/>
        </p:nvGrpSpPr>
        <p:grpSpPr>
          <a:xfrm>
            <a:off x="9178926" y="4801306"/>
            <a:ext cx="2975039" cy="1596598"/>
            <a:chOff x="9178926" y="4801306"/>
            <a:chExt cx="2975039" cy="1596598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5983A81C-311A-2FE8-3F46-982D30718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01693" y="5745632"/>
              <a:ext cx="652272" cy="652272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ED3746CD-CD42-FAE1-F8E7-D3F052DDE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1279" y="5035427"/>
              <a:ext cx="652273" cy="652273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5837C562-035E-9580-7A9C-3543C51FF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0456" y="5261996"/>
              <a:ext cx="372959" cy="372090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292D9077-B9C6-FCF8-C901-CFCDF651D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4580" y="5255028"/>
              <a:ext cx="585948" cy="585948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F2E567E4-212D-7DDD-5C2F-5098A43D4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0889" y="4801306"/>
              <a:ext cx="380427" cy="380427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96762065-F88D-4DC6-8F4A-6111C28BF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8926" y="5341112"/>
              <a:ext cx="585948" cy="585948"/>
            </a:xfrm>
            <a:prstGeom prst="rect">
              <a:avLst/>
            </a:prstGeom>
          </p:spPr>
        </p:pic>
      </p:grp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6B10E3C-0D01-2300-9BF1-36151667C47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803" y="4368274"/>
            <a:ext cx="1218595" cy="121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29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505B30D-CA7D-4F32-9871-41E2E84457F8}"/>
              </a:ext>
            </a:extLst>
          </p:cNvPr>
          <p:cNvSpPr txBox="1"/>
          <p:nvPr/>
        </p:nvSpPr>
        <p:spPr>
          <a:xfrm>
            <a:off x="4399486" y="1278504"/>
            <a:ext cx="11203262" cy="3110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Montserrat" panose="00000500000000000000" pitchFamily="2" charset="-52"/>
              </a:rPr>
              <a:t>Выставка-профессиональная проба </a:t>
            </a:r>
          </a:p>
          <a:p>
            <a:r>
              <a:rPr lang="ru-RU" sz="1600" b="1" dirty="0">
                <a:latin typeface="Montserrat" panose="00000500000000000000" pitchFamily="2" charset="-52"/>
              </a:rPr>
              <a:t>«Университетский проспект. Курганская область»</a:t>
            </a:r>
          </a:p>
          <a:p>
            <a:r>
              <a:rPr lang="ru-RU" sz="1200" dirty="0">
                <a:latin typeface="Montserrat" panose="00000500000000000000" pitchFamily="2" charset="-52"/>
              </a:rPr>
              <a:t> </a:t>
            </a:r>
          </a:p>
          <a:p>
            <a:r>
              <a:rPr lang="ru-RU" sz="1200" b="1" dirty="0">
                <a:latin typeface="Montserrat" panose="00000500000000000000" pitchFamily="2" charset="-52"/>
              </a:rPr>
              <a:t>Цель: </a:t>
            </a:r>
            <a:r>
              <a:rPr lang="ru-RU" sz="1200" dirty="0">
                <a:latin typeface="Montserrat" panose="00000500000000000000" pitchFamily="2" charset="-52"/>
              </a:rPr>
              <a:t>профессиональное информирование старшеклассников школ города </a:t>
            </a:r>
          </a:p>
          <a:p>
            <a:r>
              <a:rPr lang="ru-RU" sz="1200" dirty="0">
                <a:latin typeface="Montserrat" panose="00000500000000000000" pitchFamily="2" charset="-52"/>
              </a:rPr>
              <a:t>Кургана и Курганской области о возможности получения высшего профессионального </a:t>
            </a:r>
          </a:p>
          <a:p>
            <a:r>
              <a:rPr lang="ru-RU" sz="1200" dirty="0">
                <a:latin typeface="Montserrat" panose="00000500000000000000" pitchFamily="2" charset="-52"/>
              </a:rPr>
              <a:t>образования в регионе, а также о перспективных отраслях развития Курганской области. </a:t>
            </a:r>
          </a:p>
          <a:p>
            <a:r>
              <a:rPr lang="ru-RU" sz="1200" dirty="0">
                <a:latin typeface="Montserrat" panose="00000500000000000000" pitchFamily="2" charset="-52"/>
              </a:rPr>
              <a:t> </a:t>
            </a:r>
          </a:p>
          <a:p>
            <a:r>
              <a:rPr lang="ru-RU" sz="1200" b="1" dirty="0">
                <a:latin typeface="Montserrat" panose="00000500000000000000" pitchFamily="2" charset="-52"/>
              </a:rPr>
              <a:t>Дата: </a:t>
            </a:r>
            <a:r>
              <a:rPr lang="ru-RU" sz="1200" dirty="0">
                <a:latin typeface="Montserrat" panose="00000500000000000000" pitchFamily="2" charset="-52"/>
              </a:rPr>
              <a:t>10 сентября 2022 г. </a:t>
            </a:r>
          </a:p>
          <a:p>
            <a:r>
              <a:rPr lang="ru-RU" sz="1200" dirty="0">
                <a:latin typeface="Montserrat" panose="00000500000000000000" pitchFamily="2" charset="-52"/>
              </a:rPr>
              <a:t>Время проведения: с 13.00 до 15.00</a:t>
            </a:r>
          </a:p>
          <a:p>
            <a:r>
              <a:rPr lang="ru-RU" sz="1200" dirty="0">
                <a:latin typeface="Montserrat" panose="00000500000000000000" pitchFamily="2" charset="-52"/>
              </a:rPr>
              <a:t>Место проведения: Курган, ул. Советская, 63</a:t>
            </a:r>
          </a:p>
          <a:p>
            <a:endParaRPr lang="ru-RU" sz="1200" dirty="0">
              <a:latin typeface="Montserrat" panose="00000500000000000000" pitchFamily="2" charset="-52"/>
            </a:endParaRPr>
          </a:p>
          <a:p>
            <a:r>
              <a:rPr lang="ru-RU" sz="1200" b="1" dirty="0">
                <a:latin typeface="Montserrat" panose="00000500000000000000" pitchFamily="2" charset="-52"/>
              </a:rPr>
              <a:t>Целевая аудитория: </a:t>
            </a:r>
            <a:r>
              <a:rPr lang="ru-RU" sz="1200" dirty="0">
                <a:latin typeface="Montserrat" panose="00000500000000000000" pitchFamily="2" charset="-52"/>
              </a:rPr>
              <a:t>обучающиеся старших классов школ Кургана, </a:t>
            </a:r>
          </a:p>
          <a:p>
            <a:r>
              <a:rPr lang="ru-RU" sz="1200" dirty="0">
                <a:latin typeface="Montserrat" panose="00000500000000000000" pitchFamily="2" charset="-52"/>
              </a:rPr>
              <a:t>Курганской области, учителя и родители, студенты учреждений </a:t>
            </a:r>
          </a:p>
          <a:p>
            <a:r>
              <a:rPr lang="ru-RU" sz="1200" dirty="0">
                <a:latin typeface="Montserrat" panose="00000500000000000000" pitchFamily="2" charset="-52"/>
              </a:rPr>
              <a:t>профессионального образования. </a:t>
            </a:r>
          </a:p>
          <a:p>
            <a:r>
              <a:rPr lang="ru-RU" sz="1200" dirty="0">
                <a:latin typeface="Montserrat" panose="00000500000000000000" pitchFamily="2" charset="-52"/>
              </a:rPr>
              <a:t> 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1200" dirty="0">
              <a:solidFill>
                <a:srgbClr val="016CBC"/>
              </a:solidFill>
              <a:effectLst/>
              <a:latin typeface="Montserrat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6D89B477-FC7E-1BCF-DF50-315A8BC41BE0}"/>
              </a:ext>
            </a:extLst>
          </p:cNvPr>
          <p:cNvCxnSpPr>
            <a:cxnSpLocks/>
          </p:cNvCxnSpPr>
          <p:nvPr/>
        </p:nvCxnSpPr>
        <p:spPr>
          <a:xfrm>
            <a:off x="1367406" y="1029072"/>
            <a:ext cx="1055614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A9F4E1-9283-AF42-7266-BF2E7E1217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7" r="52306"/>
          <a:stretch/>
        </p:blipFill>
        <p:spPr>
          <a:xfrm flipH="1">
            <a:off x="364171" y="1029072"/>
            <a:ext cx="1190780" cy="5061333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36F76FC3-9CFB-5B1F-BB69-8F77335BD82C}"/>
              </a:ext>
            </a:extLst>
          </p:cNvPr>
          <p:cNvSpPr/>
          <p:nvPr/>
        </p:nvSpPr>
        <p:spPr>
          <a:xfrm>
            <a:off x="278144" y="179571"/>
            <a:ext cx="1352016" cy="135201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23B784-3A29-46AE-A12E-68465FD50F04}"/>
              </a:ext>
            </a:extLst>
          </p:cNvPr>
          <p:cNvSpPr txBox="1"/>
          <p:nvPr/>
        </p:nvSpPr>
        <p:spPr>
          <a:xfrm>
            <a:off x="1630160" y="699690"/>
            <a:ext cx="10928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0">
              <a:spcBef>
                <a:spcPts val="515"/>
              </a:spcBef>
              <a:spcAft>
                <a:spcPts val="0"/>
              </a:spcAft>
            </a:pPr>
            <a:r>
              <a:rPr lang="ru-RU" sz="1400" b="1" cap="all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Дорожная карта</a:t>
            </a:r>
            <a:endParaRPr lang="ru-RU" sz="1200" b="1" cap="all" dirty="0">
              <a:effectLst/>
              <a:latin typeface="Montserrat" panose="00000500000000000000" pitchFamily="2" charset="-52"/>
              <a:ea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4FD9AF0-95B5-4D0E-75CD-BB714FAEF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43" y="387738"/>
            <a:ext cx="919819" cy="794390"/>
          </a:xfrm>
          <a:prstGeom prst="rect">
            <a:avLst/>
          </a:prstGeom>
        </p:spPr>
      </p:pic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C42DFB71-EF54-4BA1-EDE4-0622C86BCA68}"/>
              </a:ext>
            </a:extLst>
          </p:cNvPr>
          <p:cNvCxnSpPr>
            <a:cxnSpLocks/>
          </p:cNvCxnSpPr>
          <p:nvPr/>
        </p:nvCxnSpPr>
        <p:spPr>
          <a:xfrm>
            <a:off x="358762" y="6090407"/>
            <a:ext cx="1156479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7473021-1877-346F-D5DE-F8B58776A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693" y="5745632"/>
            <a:ext cx="652272" cy="65227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EE55709-952F-3F2D-A830-1EEE4BB222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279" y="5035427"/>
            <a:ext cx="652273" cy="65227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3DE3D67-6221-E1AE-8A68-DD78218707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456" y="5261996"/>
            <a:ext cx="372959" cy="37209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69F0ACF-E14F-3795-B3E2-6F5FC87534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580" y="5255028"/>
            <a:ext cx="585948" cy="58594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6CA90AD-011C-286D-AEBD-0CD9B1DAFF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889" y="4801306"/>
            <a:ext cx="380427" cy="38042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42C4C4D-9120-2E3B-82DE-38FA56CC98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926" y="5341112"/>
            <a:ext cx="585948" cy="58594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281F694-4FDA-18A7-D8A6-1D9F78879B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850" y="1287375"/>
            <a:ext cx="380427" cy="38042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1A5AC00-EB5F-DE3D-7AE4-9092E5AD01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850" y="1917233"/>
            <a:ext cx="380427" cy="38042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8A3202B-671C-85A0-FD79-97405C0143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850" y="2592126"/>
            <a:ext cx="380427" cy="380427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34628FAB-ACED-3729-2092-6928E9A2209C}"/>
              </a:ext>
            </a:extLst>
          </p:cNvPr>
          <p:cNvGrpSpPr/>
          <p:nvPr/>
        </p:nvGrpSpPr>
        <p:grpSpPr>
          <a:xfrm>
            <a:off x="1666578" y="1301934"/>
            <a:ext cx="1966544" cy="4625126"/>
            <a:chOff x="1666578" y="1301933"/>
            <a:chExt cx="2110872" cy="4964571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69FF7180-1CF7-6ACB-3650-7F427B2B5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678" y="2564563"/>
              <a:ext cx="2107772" cy="1185622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2FB1FA44-2969-F9F3-D32E-2C7326A95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6578" y="5080882"/>
              <a:ext cx="2107772" cy="1185622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66DD86A2-AEDF-9CE4-0694-29C0163C1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6578" y="1301933"/>
              <a:ext cx="2107772" cy="1185622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B8AA721C-68B5-B9E4-6B3E-A6D47FDC4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6578" y="3824427"/>
              <a:ext cx="2107772" cy="1185622"/>
            </a:xfrm>
            <a:prstGeom prst="rect">
              <a:avLst/>
            </a:prstGeom>
          </p:spPr>
        </p:pic>
      </p:grp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3B267F8E-43A5-2CA8-B3A5-2518908BF06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20" y="6177491"/>
            <a:ext cx="471130" cy="4506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65F511E-51BC-31B9-E145-2579FAEBC01E}"/>
              </a:ext>
            </a:extLst>
          </p:cNvPr>
          <p:cNvSpPr txBox="1"/>
          <p:nvPr/>
        </p:nvSpPr>
        <p:spPr>
          <a:xfrm>
            <a:off x="958574" y="6303734"/>
            <a:ext cx="933484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0">
              <a:spcBef>
                <a:spcPts val="515"/>
              </a:spcBef>
            </a:pPr>
            <a:r>
              <a:rPr lang="ru-RU" sz="900" b="1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С использованием субсидий из областного бюджета на поддержку социально ориентированных некоммерческих организаций </a:t>
            </a:r>
          </a:p>
        </p:txBody>
      </p:sp>
    </p:spTree>
    <p:extLst>
      <p:ext uri="{BB962C8B-B14F-4D97-AF65-F5344CB8AC3E}">
        <p14:creationId xmlns:p14="http://schemas.microsoft.com/office/powerpoint/2010/main" val="4181892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742692-B4DB-2365-D834-5F30E152BFAA}"/>
              </a:ext>
            </a:extLst>
          </p:cNvPr>
          <p:cNvSpPr txBox="1"/>
          <p:nvPr/>
        </p:nvSpPr>
        <p:spPr>
          <a:xfrm>
            <a:off x="2318785" y="1278504"/>
            <a:ext cx="7189331" cy="4156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Montserrat" panose="00000500000000000000" pitchFamily="2" charset="-52"/>
              </a:rPr>
              <a:t>Мобильный образовательный форум</a:t>
            </a:r>
          </a:p>
          <a:p>
            <a:r>
              <a:rPr lang="ru-RU" sz="1600" b="1" dirty="0">
                <a:latin typeface="Montserrat" panose="00000500000000000000" pitchFamily="2" charset="-52"/>
              </a:rPr>
              <a:t>«Твой университет в твоем муниципальном округе»</a:t>
            </a:r>
          </a:p>
          <a:p>
            <a:r>
              <a:rPr lang="ru-RU" sz="1200" dirty="0">
                <a:latin typeface="Montserrat" panose="00000500000000000000" pitchFamily="2" charset="-52"/>
              </a:rPr>
              <a:t>18 выездных и 4 онлайн просветительских событий в муниципальные округа региона, направленных на повышение мотивации старшеклассников к выбору ЕГЭ по математике, физике, информатике, биологии, географии, химии. </a:t>
            </a:r>
          </a:p>
          <a:p>
            <a:endParaRPr lang="ru-RU" sz="1600" b="1" dirty="0">
              <a:latin typeface="Montserrat" panose="00000500000000000000" pitchFamily="2" charset="-52"/>
            </a:endParaRPr>
          </a:p>
          <a:p>
            <a:endParaRPr lang="ru-RU" sz="1600" b="1" dirty="0">
              <a:latin typeface="Montserrat" panose="00000500000000000000" pitchFamily="2" charset="-52"/>
            </a:endParaRPr>
          </a:p>
          <a:p>
            <a:r>
              <a:rPr lang="ru-RU" sz="1200" dirty="0">
                <a:latin typeface="Montserrat" panose="00000500000000000000" pitchFamily="2" charset="-52"/>
              </a:rPr>
              <a:t> </a:t>
            </a:r>
          </a:p>
          <a:p>
            <a:r>
              <a:rPr lang="ru-RU" sz="1200" b="1" dirty="0">
                <a:latin typeface="Montserrat" panose="00000500000000000000" pitchFamily="2" charset="-52"/>
              </a:rPr>
              <a:t>Цель: </a:t>
            </a:r>
            <a:r>
              <a:rPr lang="ru-RU" sz="1200" dirty="0">
                <a:latin typeface="Montserrat" panose="00000500000000000000" pitchFamily="2" charset="-52"/>
              </a:rPr>
              <a:t>профессиональное информирование старшеклассников школ города </a:t>
            </a:r>
          </a:p>
          <a:p>
            <a:r>
              <a:rPr lang="ru-RU" sz="1200" dirty="0">
                <a:latin typeface="Montserrat" panose="00000500000000000000" pitchFamily="2" charset="-52"/>
              </a:rPr>
              <a:t>Кургана и Курганской области о возможности получения высшего профессионального </a:t>
            </a:r>
          </a:p>
          <a:p>
            <a:r>
              <a:rPr lang="ru-RU" sz="1200" dirty="0">
                <a:latin typeface="Montserrat" panose="00000500000000000000" pitchFamily="2" charset="-52"/>
              </a:rPr>
              <a:t>образования в регионе, а также о перспективных отраслях развития Курганской области. </a:t>
            </a:r>
          </a:p>
          <a:p>
            <a:r>
              <a:rPr lang="ru-RU" sz="1200" dirty="0">
                <a:latin typeface="Montserrat" panose="00000500000000000000" pitchFamily="2" charset="-52"/>
              </a:rPr>
              <a:t> </a:t>
            </a:r>
          </a:p>
          <a:p>
            <a:r>
              <a:rPr lang="ru-RU" sz="1200" b="1" dirty="0">
                <a:latin typeface="Montserrat" panose="00000500000000000000" pitchFamily="2" charset="-52"/>
              </a:rPr>
              <a:t>Даты проведения: </a:t>
            </a:r>
            <a:r>
              <a:rPr lang="ru-RU" sz="1200" dirty="0">
                <a:latin typeface="Montserrat" panose="00000500000000000000" pitchFamily="2" charset="-52"/>
              </a:rPr>
              <a:t>с октября 2022 по май 2023 г. </a:t>
            </a:r>
          </a:p>
          <a:p>
            <a:endParaRPr lang="ru-RU" sz="1200" dirty="0">
              <a:latin typeface="Montserrat" panose="00000500000000000000" pitchFamily="2" charset="-52"/>
            </a:endParaRPr>
          </a:p>
          <a:p>
            <a:r>
              <a:rPr lang="ru-RU" sz="1200" b="1" dirty="0">
                <a:latin typeface="Montserrat" panose="00000500000000000000" pitchFamily="2" charset="-52"/>
              </a:rPr>
              <a:t>Целевая аудитория: </a:t>
            </a:r>
            <a:r>
              <a:rPr lang="ru-RU" sz="1200" dirty="0">
                <a:latin typeface="Montserrat" panose="00000500000000000000" pitchFamily="2" charset="-52"/>
              </a:rPr>
              <a:t>обучающиеся старших классов школ Кургана, </a:t>
            </a:r>
          </a:p>
          <a:p>
            <a:r>
              <a:rPr lang="ru-RU" sz="1200" dirty="0">
                <a:latin typeface="Montserrat" panose="00000500000000000000" pitchFamily="2" charset="-52"/>
              </a:rPr>
              <a:t>Курганской области, учителя и родители, студенты учреждений </a:t>
            </a:r>
          </a:p>
          <a:p>
            <a:r>
              <a:rPr lang="ru-RU" sz="1200" dirty="0">
                <a:latin typeface="Montserrat" panose="00000500000000000000" pitchFamily="2" charset="-52"/>
              </a:rPr>
              <a:t>профессионального образования. </a:t>
            </a:r>
          </a:p>
          <a:p>
            <a:r>
              <a:rPr lang="ru-RU" sz="1200" dirty="0">
                <a:latin typeface="Montserrat" panose="00000500000000000000" pitchFamily="2" charset="-52"/>
              </a:rPr>
              <a:t> 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1200" dirty="0">
              <a:solidFill>
                <a:srgbClr val="016CBC"/>
              </a:solidFill>
              <a:effectLst/>
              <a:latin typeface="Montserrat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824EFAA8-87A7-04B3-8775-C92A72E565F8}"/>
              </a:ext>
            </a:extLst>
          </p:cNvPr>
          <p:cNvCxnSpPr>
            <a:cxnSpLocks/>
          </p:cNvCxnSpPr>
          <p:nvPr/>
        </p:nvCxnSpPr>
        <p:spPr>
          <a:xfrm>
            <a:off x="1367406" y="1029072"/>
            <a:ext cx="1055614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4385A6-C29C-4D20-7C76-68B1BB96B3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7" r="52306"/>
          <a:stretch/>
        </p:blipFill>
        <p:spPr>
          <a:xfrm flipH="1">
            <a:off x="364171" y="1029072"/>
            <a:ext cx="1190780" cy="5061333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E78ED860-B00D-88F1-8114-1892F4247639}"/>
              </a:ext>
            </a:extLst>
          </p:cNvPr>
          <p:cNvSpPr/>
          <p:nvPr/>
        </p:nvSpPr>
        <p:spPr>
          <a:xfrm>
            <a:off x="278144" y="179571"/>
            <a:ext cx="1352016" cy="135201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5F28BE-C6BC-39BD-57CE-8127A7CBA33E}"/>
              </a:ext>
            </a:extLst>
          </p:cNvPr>
          <p:cNvSpPr txBox="1"/>
          <p:nvPr/>
        </p:nvSpPr>
        <p:spPr>
          <a:xfrm>
            <a:off x="1630160" y="699690"/>
            <a:ext cx="10928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0">
              <a:spcBef>
                <a:spcPts val="515"/>
              </a:spcBef>
              <a:spcAft>
                <a:spcPts val="0"/>
              </a:spcAft>
            </a:pPr>
            <a:r>
              <a:rPr lang="ru-RU" sz="1400" b="1" cap="all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Дорожная карта</a:t>
            </a:r>
            <a:endParaRPr lang="ru-RU" sz="1200" b="1" cap="all" dirty="0">
              <a:effectLst/>
              <a:latin typeface="Montserrat" panose="00000500000000000000" pitchFamily="2" charset="-52"/>
              <a:ea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C2EA45-165F-CD0F-F8BB-B03CA04A1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43" y="387738"/>
            <a:ext cx="919819" cy="794390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F5E6B9FA-B0C1-6A3D-08AB-ED5604EB2518}"/>
              </a:ext>
            </a:extLst>
          </p:cNvPr>
          <p:cNvCxnSpPr>
            <a:cxnSpLocks/>
          </p:cNvCxnSpPr>
          <p:nvPr/>
        </p:nvCxnSpPr>
        <p:spPr>
          <a:xfrm>
            <a:off x="358762" y="6090407"/>
            <a:ext cx="1156479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F5E454B-0F6D-28EE-2DFA-1EED2AD760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693" y="5745632"/>
            <a:ext cx="652272" cy="65227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0F41860-6569-03C7-D947-C6B4CC2F5F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279" y="5035427"/>
            <a:ext cx="652273" cy="65227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A5C2AD6-8B1C-B220-6B5F-0D2A0C735F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456" y="5261996"/>
            <a:ext cx="372959" cy="3720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5C054C4-575D-E3B7-7907-3F8D89605D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580" y="5255028"/>
            <a:ext cx="585948" cy="58594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9E76234-39E3-F01F-4B1D-581923C2AD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889" y="4801306"/>
            <a:ext cx="380427" cy="38042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C5927CE-46CA-7FED-69C0-F77D1AE4C0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926" y="5341112"/>
            <a:ext cx="585948" cy="58594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ED9949E-7396-1103-01CB-CC3CC02189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617" y="1256898"/>
            <a:ext cx="372959" cy="37209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70BAF61C-EAA3-0C4D-EF57-1F29B4A936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616" y="2845359"/>
            <a:ext cx="372959" cy="37209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FC1E7065-1646-276A-21E8-91703B35E0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615" y="3950559"/>
            <a:ext cx="372959" cy="37209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14D47AB7-4294-2A87-0225-651E67824B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612" y="4408584"/>
            <a:ext cx="372959" cy="37209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D519428F-87F9-38D1-ACC9-34821F9D6B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20" y="6177491"/>
            <a:ext cx="471130" cy="45060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E386A9D3-006B-5578-DD10-D59A3A1E42A1}"/>
              </a:ext>
            </a:extLst>
          </p:cNvPr>
          <p:cNvSpPr txBox="1"/>
          <p:nvPr/>
        </p:nvSpPr>
        <p:spPr>
          <a:xfrm>
            <a:off x="958574" y="6303734"/>
            <a:ext cx="933484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0">
              <a:spcBef>
                <a:spcPts val="515"/>
              </a:spcBef>
            </a:pPr>
            <a:r>
              <a:rPr lang="ru-RU" sz="900" b="1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С использованием субсидий из областного бюджета на поддержку социально ориентированных некоммерческих организаций </a:t>
            </a:r>
          </a:p>
        </p:txBody>
      </p:sp>
    </p:spTree>
    <p:extLst>
      <p:ext uri="{BB962C8B-B14F-4D97-AF65-F5344CB8AC3E}">
        <p14:creationId xmlns:p14="http://schemas.microsoft.com/office/powerpoint/2010/main" val="14423165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1941</TotalTime>
  <Words>1232</Words>
  <Application>Microsoft Office PowerPoint</Application>
  <PresentationFormat>Широкоэкранный</PresentationFormat>
  <Paragraphs>221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Calibri</vt:lpstr>
      <vt:lpstr>Times New Roman</vt:lpstr>
      <vt:lpstr>Montserrat</vt:lpstr>
      <vt:lpstr>Arial</vt:lpstr>
      <vt:lpstr>Montserrat ExtraBold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Третьяков</dc:creator>
  <cp:lastModifiedBy>Михаил Третьяков</cp:lastModifiedBy>
  <cp:revision>29</cp:revision>
  <dcterms:created xsi:type="dcterms:W3CDTF">2021-08-23T05:14:18Z</dcterms:created>
  <dcterms:modified xsi:type="dcterms:W3CDTF">2022-08-27T07:50:59Z</dcterms:modified>
</cp:coreProperties>
</file>